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5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D7FA14-E49C-4D3B-A8E7-55C323C568DB}" type="datetimeFigureOut">
              <a:rPr lang="pl-PL" smtClean="0"/>
              <a:pPr/>
              <a:t>06.09.2024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3DF614-1C4E-4207-A3F6-B58729E17F8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2976" y="2214554"/>
            <a:ext cx="7858180" cy="4214842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STANDARDY OCHRONY MAŁOLETNICH </a:t>
            </a:r>
            <a:b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ZESPOLE PLACÓWEK OŚWIATOWYCH NR 2</a:t>
            </a:r>
            <a:b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KIELCACH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reeform 5"/>
          <p:cNvSpPr/>
          <p:nvPr/>
        </p:nvSpPr>
        <p:spPr>
          <a:xfrm>
            <a:off x="138204" y="226994"/>
            <a:ext cx="6481785" cy="2184682"/>
          </a:xfrm>
          <a:custGeom>
            <a:avLst/>
            <a:gdLst/>
            <a:ahLst/>
            <a:cxnLst/>
            <a:rect l="l" t="t" r="r" b="b"/>
            <a:pathLst>
              <a:path w="6481785" h="2184682">
                <a:moveTo>
                  <a:pt x="0" y="0"/>
                </a:moveTo>
                <a:lnTo>
                  <a:pt x="6481785" y="0"/>
                </a:lnTo>
                <a:lnTo>
                  <a:pt x="6481785" y="2184682"/>
                </a:lnTo>
                <a:lnTo>
                  <a:pt x="0" y="2184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57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000108"/>
            <a:ext cx="8643998" cy="564360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ODPOWIEDNI KONTAKT FIZYCZNY: </a:t>
            </a:r>
          </a:p>
          <a:p>
            <a:pPr algn="ctr"/>
            <a:endParaRPr lang="pl-PL" dirty="0" smtClean="0"/>
          </a:p>
          <a:p>
            <a:pPr algn="ctr">
              <a:buNone/>
            </a:pPr>
            <a:r>
              <a:rPr lang="pl-PL" dirty="0" smtClean="0"/>
              <a:t>Kontakty fizyczne, takie jak pocieszenie czy wsparcie, są dopuszczalne i adekwatne do sytuacji oraz wieku dziecka.</a:t>
            </a:r>
            <a:endParaRPr lang="pl-PL" dirty="0"/>
          </a:p>
        </p:txBody>
      </p:sp>
      <p:pic>
        <p:nvPicPr>
          <p:cNvPr id="9218" name="Picture 2" descr="Wsparcie psychologiczne a psychoterapia - jakie są różnice? Ośrodek  Psychoterapii Przysta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5047"/>
            <a:ext cx="4429156" cy="371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714356"/>
            <a:ext cx="8786874" cy="5857916"/>
          </a:xfrm>
        </p:spPr>
        <p:txBody>
          <a:bodyPr/>
          <a:lstStyle/>
          <a:p>
            <a:pPr algn="ctr">
              <a:buNone/>
            </a:pPr>
            <a:r>
              <a:rPr lang="pl-PL" sz="4400" b="1" u="sng" dirty="0" smtClean="0"/>
              <a:t>Dozwolone  zachowania: </a:t>
            </a:r>
          </a:p>
          <a:p>
            <a:pPr algn="ctr"/>
            <a:endParaRPr lang="pl-PL" dirty="0" smtClean="0"/>
          </a:p>
          <a:p>
            <a:pPr algn="ctr">
              <a:buNone/>
            </a:pPr>
            <a:r>
              <a:rPr lang="pl-PL" dirty="0" smtClean="0"/>
              <a:t> </a:t>
            </a:r>
            <a:r>
              <a:rPr lang="pl-PL" b="1" dirty="0" smtClean="0"/>
              <a:t>WSPARCIE I POSZANOWANIE INDYWIDUALNOŚCI: </a:t>
            </a:r>
          </a:p>
          <a:p>
            <a:pPr algn="ctr">
              <a:buNone/>
            </a:pPr>
            <a:r>
              <a:rPr lang="pl-PL" dirty="0" smtClean="0"/>
              <a:t>Wspieramy uczniów w ich rozwoju, z pełnym poszanowaniem ich indywidualności i potrzeb.</a:t>
            </a:r>
            <a:endParaRPr lang="pl-PL" dirty="0"/>
          </a:p>
        </p:txBody>
      </p:sp>
      <p:pic>
        <p:nvPicPr>
          <p:cNvPr id="8194" name="Picture 2" descr="Open hands up of different types of skins 1778410 Vector Art at Vectee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89998"/>
            <a:ext cx="3714776" cy="356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35798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4800" b="1" u="sng" dirty="0" smtClean="0"/>
              <a:t>Niedozwolone Zachowania</a:t>
            </a:r>
            <a:r>
              <a:rPr lang="pl-PL" sz="4800" u="sng" dirty="0" smtClean="0"/>
              <a:t>: </a:t>
            </a:r>
          </a:p>
          <a:p>
            <a:pPr algn="ctr"/>
            <a:endParaRPr lang="pl-PL" sz="4800" u="sng" dirty="0" smtClean="0"/>
          </a:p>
          <a:p>
            <a:pPr>
              <a:lnSpc>
                <a:spcPct val="150000"/>
              </a:lnSpc>
            </a:pPr>
            <a:r>
              <a:rPr lang="pl-PL" dirty="0" smtClean="0"/>
              <a:t> • </a:t>
            </a:r>
            <a:r>
              <a:rPr lang="pl-PL" b="1" dirty="0" smtClean="0"/>
              <a:t>ZAKAZ NIEWŁAŚCIWEGO KONTAKTU FIZYCZNEGO</a:t>
            </a:r>
            <a:r>
              <a:rPr lang="pl-PL" dirty="0" smtClean="0"/>
              <a:t>: Jesteśmy zobowiązani do absolutnego unikania wszelkich form kontaktu fizycznego o charakterze seksualnym.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UNIKANIE NIEODPOWIEDNIEJ KOMUNIKACJI</a:t>
            </a:r>
            <a:r>
              <a:rPr lang="pl-PL" dirty="0" smtClean="0"/>
              <a:t>: Nie tolerujemy użycia nieodpowiedniego języka, w tym dowcipów </a:t>
            </a:r>
            <a:br>
              <a:rPr lang="pl-PL" dirty="0" smtClean="0"/>
            </a:br>
            <a:r>
              <a:rPr lang="pl-PL" dirty="0" smtClean="0"/>
              <a:t>o charakterze seksualnym, komentarzy poniżających czy zastraszających.</a:t>
            </a:r>
          </a:p>
          <a:p>
            <a:pPr>
              <a:lnSpc>
                <a:spcPct val="150000"/>
              </a:lnSpc>
            </a:pPr>
            <a:r>
              <a:rPr lang="pl-PL" b="1" dirty="0" smtClean="0"/>
              <a:t>RÓWNOŚĆ I BRAK DYSKRYMINACJI</a:t>
            </a:r>
            <a:r>
              <a:rPr lang="pl-PL" dirty="0" smtClean="0"/>
              <a:t>: Zobowiązujemy się do zapobiegania wszelkim formom dyskryminacji </a:t>
            </a:r>
            <a:br>
              <a:rPr lang="pl-PL" dirty="0" smtClean="0"/>
            </a:br>
            <a:r>
              <a:rPr lang="pl-PL" dirty="0" smtClean="0"/>
              <a:t>i faworyzowania, zapewniając równość i sprawiedliwe traktowanie wszystkich uczniów.</a:t>
            </a:r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6143668"/>
          </a:xfrm>
        </p:spPr>
        <p:txBody>
          <a:bodyPr/>
          <a:lstStyle/>
          <a:p>
            <a:pPr algn="ctr">
              <a:buNone/>
            </a:pPr>
            <a:endParaRPr lang="pl-PL" sz="3200" b="1" u="sng" dirty="0" smtClean="0"/>
          </a:p>
          <a:p>
            <a:pPr algn="ctr">
              <a:buNone/>
            </a:pPr>
            <a:r>
              <a:rPr lang="pl-PL" sz="3200" b="1" u="sng" dirty="0" smtClean="0"/>
              <a:t>Systematyczne Monitorowanie </a:t>
            </a:r>
            <a:br>
              <a:rPr lang="pl-PL" sz="3200" b="1" u="sng" dirty="0" smtClean="0"/>
            </a:br>
            <a:r>
              <a:rPr lang="pl-PL" sz="3200" b="1" u="sng" dirty="0" smtClean="0"/>
              <a:t>i Egzekwowanie Zasad:</a:t>
            </a:r>
          </a:p>
          <a:p>
            <a:pPr algn="ctr">
              <a:buNone/>
            </a:pPr>
            <a:r>
              <a:rPr lang="pl-PL" b="1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 Stosujemy systematyczne monitorowanie przestrzegania zasad w codziennych działaniach szkoły. 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W przypadku naruszeń zasad, podejmujemy odpowiednie działania dyscyplinarne i korygujące. </a:t>
            </a:r>
          </a:p>
          <a:p>
            <a:pPr algn="just">
              <a:lnSpc>
                <a:spcPct val="150000"/>
              </a:lnSpc>
            </a:pPr>
            <a:r>
              <a:rPr lang="pl-PL" dirty="0" smtClean="0"/>
              <a:t> Edukacja małoletnich w zakresie ich praw i standardów zachowania, jakich mogą oczekiwać od dorosłych. 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714356"/>
            <a:ext cx="8572560" cy="5715040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SZCZEGÓŁOWE PROCEDURY INTERWENCYJNE: </a:t>
            </a:r>
          </a:p>
          <a:p>
            <a:pPr>
              <a:buNone/>
            </a:pPr>
            <a:endParaRPr lang="pl-PL" dirty="0" smtClean="0"/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• W naszej szkole mamy opracowane szczegółowe procedury interwencyjne, które są aktywowane </a:t>
            </a:r>
            <a:br>
              <a:rPr lang="pl-PL" dirty="0" smtClean="0"/>
            </a:br>
            <a:r>
              <a:rPr lang="pl-PL" dirty="0" smtClean="0"/>
              <a:t>w przypadku podejrzenia krzywdzenia uczniów.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• Procedury te obejmują kroki, które należy podjąć od momentu zidentyfikowania potencjalnego zagrożenia, aż po jego rozwiązanie. Wszystko to, aby zapewnić szybką </a:t>
            </a:r>
            <a:br>
              <a:rPr lang="pl-PL" dirty="0" smtClean="0"/>
            </a:br>
            <a:r>
              <a:rPr lang="pl-PL" dirty="0" smtClean="0"/>
              <a:t>i skuteczną ochronę dla ucznia.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6215106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WSPÓŁPRACA Z ODPOWIEDNIMI INSTYTUCJAMI </a:t>
            </a:r>
            <a:br>
              <a:rPr lang="pl-PL" b="1" dirty="0" smtClean="0"/>
            </a:br>
            <a:r>
              <a:rPr lang="pl-PL" b="1" dirty="0" smtClean="0"/>
              <a:t>W CELU OCHRONY UCZNIÓW</a:t>
            </a:r>
            <a:r>
              <a:rPr lang="pl-PL" dirty="0" smtClean="0"/>
              <a:t>: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• W sytuacjach wymagających interwencji zewnętrznej, współpracujemy z odpowiednimi instytucjami, takimi jak służby opiekuńcze, poradnie psychologiczno-pedagogiczne, a w niektórych przypadkach również </a:t>
            </a:r>
            <a:br>
              <a:rPr lang="pl-PL" dirty="0" smtClean="0"/>
            </a:br>
            <a:r>
              <a:rPr lang="pl-PL" dirty="0" smtClean="0"/>
              <a:t>z organami ścigania.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• Naszym priorytetem jest zapewnienie, aby każdy uczeń, który znajduje się w sytuacji zagrożenia, otrzymał profesjonalną pomoc i wsparcie. </a:t>
            </a: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686800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Państwa aktywne uczestnictwo i zaangażowanie w życie szkolne 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Państwa dzieci odgrywa kluczową rolę w naszych wspólnych 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wysiłkach na rzecz ochrony dzieci. </a:t>
            </a:r>
          </a:p>
          <a:p>
            <a:pPr>
              <a:lnSpc>
                <a:spcPct val="150000"/>
              </a:lnSpc>
              <a:buNone/>
            </a:pPr>
            <a:endParaRPr lang="pl-PL" dirty="0" smtClean="0"/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 Bycie świadomym i zaangażowanym rodzicem pomaga w budowaniu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 silnej wspólnoty szkolnej, która wspólnie pracuje na rzecz</a:t>
            </a:r>
          </a:p>
          <a:p>
            <a:pPr>
              <a:lnSpc>
                <a:spcPct val="150000"/>
              </a:lnSpc>
              <a:buNone/>
            </a:pPr>
            <a:r>
              <a:rPr lang="pl-PL" dirty="0" smtClean="0"/>
              <a:t>zapewnienia bezpiecznego środowiska dla wszystkich  uczniów.</a:t>
            </a:r>
          </a:p>
          <a:p>
            <a:pPr>
              <a:lnSpc>
                <a:spcPct val="150000"/>
              </a:lnSpc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14414" y="857232"/>
            <a:ext cx="6845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b="1" dirty="0" smtClean="0"/>
              <a:t>ROLA RODZICÓW</a:t>
            </a:r>
            <a:endParaRPr lang="pl-PL" sz="6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500042"/>
            <a:ext cx="8786874" cy="6072230"/>
          </a:xfrm>
        </p:spPr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Regularna i otwarta komunikacja między szkołą a rodzicami </a:t>
            </a:r>
          </a:p>
          <a:p>
            <a:pPr algn="ctr">
              <a:buNone/>
            </a:pPr>
            <a:r>
              <a:rPr lang="pl-PL" dirty="0" smtClean="0"/>
              <a:t>jest niezbędna. Informowanie nas o wszelkich obawach lub </a:t>
            </a:r>
          </a:p>
          <a:p>
            <a:pPr algn="ctr">
              <a:buNone/>
            </a:pPr>
            <a:r>
              <a:rPr lang="pl-PL" dirty="0" smtClean="0"/>
              <a:t>problemach, które Państwa dzieci mogą napotykać, pozwala </a:t>
            </a:r>
          </a:p>
          <a:p>
            <a:pPr algn="ctr">
              <a:buNone/>
            </a:pPr>
            <a:r>
              <a:rPr lang="pl-PL" dirty="0" smtClean="0"/>
              <a:t>nam szybko reagować i zapewniać odpowiednie wsparcie.  </a:t>
            </a:r>
          </a:p>
          <a:p>
            <a:pPr algn="ctr">
              <a:buNone/>
            </a:pPr>
            <a:r>
              <a:rPr lang="pl-PL" dirty="0" smtClean="0"/>
              <a:t>Współpraca w takich obszarach jak uczestnictwo </a:t>
            </a:r>
            <a:br>
              <a:rPr lang="pl-PL" dirty="0" smtClean="0"/>
            </a:br>
            <a:r>
              <a:rPr lang="pl-PL" dirty="0" smtClean="0"/>
              <a:t>w spotkaniach,</a:t>
            </a:r>
          </a:p>
          <a:p>
            <a:pPr algn="ctr">
              <a:buNone/>
            </a:pPr>
            <a:r>
              <a:rPr lang="pl-PL" dirty="0" smtClean="0"/>
              <a:t>inicjatywach szkolnych, wzmacnia nasze działania ochronne </a:t>
            </a:r>
          </a:p>
          <a:p>
            <a:pPr algn="ctr">
              <a:buNone/>
            </a:pPr>
            <a:r>
              <a:rPr lang="pl-PL" dirty="0" smtClean="0"/>
              <a:t>i przyczynia się do stworzenia bezpiecznego środowiska </a:t>
            </a:r>
          </a:p>
          <a:p>
            <a:pPr algn="ctr">
              <a:buNone/>
            </a:pPr>
            <a:r>
              <a:rPr lang="pl-PL" dirty="0" smtClean="0"/>
              <a:t>edukacyjnego.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14366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pl-PL" b="1" dirty="0" smtClean="0"/>
          </a:p>
          <a:p>
            <a:pPr algn="ctr">
              <a:lnSpc>
                <a:spcPct val="150000"/>
              </a:lnSpc>
              <a:buNone/>
            </a:pPr>
            <a:r>
              <a:rPr lang="pl-PL" b="1" dirty="0" smtClean="0"/>
              <a:t>Przyjęcie standardów daje bowiem gwarancję, </a:t>
            </a:r>
            <a:br>
              <a:rPr lang="pl-PL" b="1" dirty="0" smtClean="0"/>
            </a:br>
            <a:r>
              <a:rPr lang="pl-PL" b="1" dirty="0" smtClean="0"/>
              <a:t>że instytucja dba o to, by nie narażać małoletnich na ryzyko krzywdzenia, oraz że wprowadziła procedury, które pozwalają odpowiednio zareagować </a:t>
            </a:r>
            <a:br>
              <a:rPr lang="pl-PL" b="1" dirty="0" smtClean="0"/>
            </a:br>
            <a:r>
              <a:rPr lang="pl-PL" b="1" dirty="0" smtClean="0"/>
              <a:t>w przypadku obaw o dobro dziecka… </a:t>
            </a:r>
          </a:p>
          <a:p>
            <a:pPr>
              <a:buNone/>
            </a:pPr>
            <a:endParaRPr lang="pl-PL" dirty="0" smtClean="0"/>
          </a:p>
          <a:p>
            <a:pPr algn="r">
              <a:buNone/>
            </a:pPr>
            <a:r>
              <a:rPr lang="pl-PL" dirty="0" smtClean="0"/>
              <a:t>Fundacja Dajemy Dzieciom Siłę </a:t>
            </a:r>
            <a:endParaRPr lang="pl-PL" dirty="0"/>
          </a:p>
        </p:txBody>
      </p:sp>
      <p:pic>
        <p:nvPicPr>
          <p:cNvPr id="4" name="Symbol zastępczy obrazu 9" descr="istockphoto-1180804892-2048x2048.jpg"/>
          <p:cNvPicPr>
            <a:picLocks noChangeAspect="1"/>
          </p:cNvPicPr>
          <p:nvPr/>
        </p:nvPicPr>
        <p:blipFill>
          <a:blip r:embed="rId2" cstate="print"/>
          <a:srcRect t="9419" b="9419"/>
          <a:stretch>
            <a:fillRect/>
          </a:stretch>
        </p:blipFill>
        <p:spPr>
          <a:xfrm>
            <a:off x="0" y="4614388"/>
            <a:ext cx="1925767" cy="22436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785794"/>
            <a:ext cx="87868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RODZICU/OPIEKUNIE</a:t>
            </a:r>
          </a:p>
          <a:p>
            <a:pPr algn="ctr"/>
            <a:endParaRPr lang="pl-PL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2000" dirty="0" smtClean="0"/>
              <a:t>JEŻELI POTRZEBUJESZ POMOCY- ZGŁOŚ TO! </a:t>
            </a:r>
          </a:p>
          <a:p>
            <a:pPr algn="ctr"/>
            <a:r>
              <a:rPr lang="pl-PL" sz="2000" dirty="0" smtClean="0"/>
              <a:t>W NASZYM REGIONIE DZIAŁAJĄ ISTYTUCJE ZAPEWNIAJĄCE POMOC </a:t>
            </a:r>
            <a:br>
              <a:rPr lang="pl-PL" sz="2000" dirty="0" smtClean="0"/>
            </a:br>
            <a:r>
              <a:rPr lang="pl-PL" sz="2000" dirty="0" smtClean="0"/>
              <a:t>I OPIEKĘ W TRUDNYCH SYTUACJACH ŻYCIOWYCH.</a:t>
            </a:r>
            <a:endParaRPr lang="pl-PL" sz="2000" dirty="0"/>
          </a:p>
        </p:txBody>
      </p:sp>
      <p:sp>
        <p:nvSpPr>
          <p:cNvPr id="10" name="Strzałka w prawo z wcięciem 9"/>
          <p:cNvSpPr/>
          <p:nvPr/>
        </p:nvSpPr>
        <p:spPr>
          <a:xfrm>
            <a:off x="500034" y="3143248"/>
            <a:ext cx="1428760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z wcięciem 10"/>
          <p:cNvSpPr/>
          <p:nvPr/>
        </p:nvSpPr>
        <p:spPr>
          <a:xfrm>
            <a:off x="428596" y="4429132"/>
            <a:ext cx="1428760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z wcięciem 11"/>
          <p:cNvSpPr/>
          <p:nvPr/>
        </p:nvSpPr>
        <p:spPr>
          <a:xfrm>
            <a:off x="428596" y="5643578"/>
            <a:ext cx="1428760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3000372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MIEJSKI ZESP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ÓŁ PORADNI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PSYCHOLOGICZNO-PEDAGOGICZNYCHWKIELCACH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ul. Urzędnicza 16, 25-324 Kielce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tel. 41 367 67 28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14546" y="4143380"/>
            <a:ext cx="4214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NZOZ Nadzieja Rodzinie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ul. Karcz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ó</a:t>
            </a:r>
            <a:r>
              <a:rPr kumimoji="0" lang="pl-PL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wkowska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36, 25-711 Kielce tel</a:t>
            </a: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1E72BE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48 41 366 94 00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3108" y="5500702"/>
            <a:ext cx="4857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Świętokrzyskie Centrum Profilaktyki i Edukacji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ul. J. Nowaka Jeziorańskiego 65, 25-432 Kielce tel. 41 36-76-788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Serce w ręce linia ikona. Darowizna. Ikona pomocy. Daj miłość. Wolontariat. Wektor na na białym tle. EPS 1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52" y="4572052"/>
            <a:ext cx="2285948" cy="2285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Widzisz krzywdzone dziecko? Reaguj! | Serwis Zdro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Widzisz krzywdzone dziecko? Reaguj! | Serwis Zdrow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7891"/>
            <a:ext cx="5763407" cy="451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3214678" y="928670"/>
            <a:ext cx="54292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i="1" dirty="0" smtClean="0"/>
              <a:t>„Jest wiele okropieństw na tym świecie, ale najgorszym jest kiedy dziecko boi się swojego </a:t>
            </a:r>
            <a:r>
              <a:rPr lang="pl-PL" sz="2400" i="1" dirty="0" smtClean="0"/>
              <a:t>ojca, swojej </a:t>
            </a:r>
            <a:r>
              <a:rPr lang="pl-PL" sz="2400" i="1" dirty="0" smtClean="0"/>
              <a:t>matki, swojego nauczyciela” </a:t>
            </a:r>
            <a:endParaRPr lang="pl-PL" sz="2400" i="1" dirty="0" smtClean="0"/>
          </a:p>
          <a:p>
            <a:pPr algn="r"/>
            <a:endParaRPr lang="pl-PL" dirty="0" smtClean="0"/>
          </a:p>
          <a:p>
            <a:pPr algn="r"/>
            <a:r>
              <a:rPr lang="pl-PL" dirty="0" smtClean="0"/>
              <a:t>Janusz </a:t>
            </a:r>
            <a:r>
              <a:rPr lang="pl-PL" dirty="0" smtClean="0"/>
              <a:t>Korczak</a:t>
            </a:r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załka w prawo z wcięciem 3"/>
          <p:cNvSpPr/>
          <p:nvPr/>
        </p:nvSpPr>
        <p:spPr>
          <a:xfrm>
            <a:off x="785786" y="1714488"/>
            <a:ext cx="1428760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trzałka w prawo z wcięciem 4"/>
          <p:cNvSpPr/>
          <p:nvPr/>
        </p:nvSpPr>
        <p:spPr>
          <a:xfrm>
            <a:off x="714348" y="2928934"/>
            <a:ext cx="1428760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prawo z wcięciem 5"/>
          <p:cNvSpPr/>
          <p:nvPr/>
        </p:nvSpPr>
        <p:spPr>
          <a:xfrm>
            <a:off x="714348" y="4429132"/>
            <a:ext cx="1428760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357422" y="1571612"/>
            <a:ext cx="5643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NZOZ Syntonia Poradnia Zdrowia Psychicznego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ul. Podgórska 20 25-103 Kielce tel. 41 341 52 57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285984" y="2714620"/>
            <a:ext cx="6072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CenterMed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Kielce Ośrodek „Bliżej”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Al. Tysiąclecia Państwa Polskiego 17a, 25 - 314 Kielce tel. 41 342 44 03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357422" y="4143380"/>
            <a:ext cx="6143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Centrum Interwencji Kryzysowej Caritas 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ul. Urzędnicza 7b, 25-729 Kielce tel. 41 366 48 47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8" name="Picture 6" descr="Serce w ręce linia ikona. Darowizna. Ikona pomocy. Daj miłość. Wolontariat. Wektor na na białym tle. EPS 1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52" y="4572052"/>
            <a:ext cx="2285948" cy="2285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57422" y="785794"/>
            <a:ext cx="385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WAŻNE NUMERY TELEFONÓW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14250" y="2214554"/>
            <a:ext cx="892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OGÓLNOPOLSKI TELEFON DLA OFIAR PRZEMOCY </a:t>
            </a:r>
            <a:br>
              <a:rPr lang="pl-PL" sz="2400" dirty="0" smtClean="0"/>
            </a:br>
            <a:r>
              <a:rPr lang="pl-PL" sz="2400" dirty="0" smtClean="0"/>
              <a:t>W RODZINIE „NIEBIESKA LINIA” </a:t>
            </a:r>
          </a:p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Tel. 800 120 002 </a:t>
            </a:r>
            <a:r>
              <a:rPr lang="pl-PL" sz="2400" dirty="0" smtClean="0"/>
              <a:t>- bezpłatna pomoc dostępna przez całą dobę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57158" y="3929066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POLICYJNY TELEFON ZAUFANIA DS. PRZECIWDZIAŁANIA PRZEMOCY W RODZINIE </a:t>
            </a:r>
          </a:p>
          <a:p>
            <a:pPr algn="ctr"/>
            <a:r>
              <a:rPr lang="pl-PL" sz="2400" b="1" dirty="0" smtClean="0">
                <a:solidFill>
                  <a:srgbClr val="00B050"/>
                </a:solidFill>
              </a:rPr>
              <a:t>Tel. 800 120 226</a:t>
            </a:r>
            <a:endParaRPr lang="pl-PL" sz="2400" b="1" dirty="0">
              <a:solidFill>
                <a:srgbClr val="00B05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85720" y="542926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TELEFON DLA RODZICÓW I NAUCZYCIELI W SPRAWIE BEZPIECZEŃSTWA DZIECI </a:t>
            </a:r>
            <a:r>
              <a:rPr lang="pl-PL" sz="2400" b="1" dirty="0" smtClean="0">
                <a:solidFill>
                  <a:srgbClr val="00B050"/>
                </a:solidFill>
              </a:rPr>
              <a:t>Tel. 800 100 </a:t>
            </a:r>
            <a:r>
              <a:rPr lang="pl-PL" sz="2400" b="1" dirty="0" err="1" smtClean="0">
                <a:solidFill>
                  <a:srgbClr val="00B050"/>
                </a:solidFill>
              </a:rPr>
              <a:t>100</a:t>
            </a:r>
            <a:r>
              <a:rPr lang="pl-PL" sz="2400" b="1" dirty="0" smtClean="0">
                <a:solidFill>
                  <a:srgbClr val="00B050"/>
                </a:solidFill>
              </a:rPr>
              <a:t> </a:t>
            </a:r>
            <a:r>
              <a:rPr lang="pl-PL" sz="2400" dirty="0" smtClean="0"/>
              <a:t>- bezpłatna </a:t>
            </a:r>
            <a:br>
              <a:rPr lang="pl-PL" sz="2400" dirty="0" smtClean="0"/>
            </a:br>
            <a:r>
              <a:rPr lang="pl-PL" sz="2400" dirty="0" smtClean="0"/>
              <a:t>i anonimowa pomoc telefoniczna i </a:t>
            </a:r>
            <a:r>
              <a:rPr lang="pl-PL" sz="2400" dirty="0" err="1" smtClean="0"/>
              <a:t>online</a:t>
            </a:r>
            <a:r>
              <a:rPr lang="pl-PL" sz="2400" dirty="0" smtClean="0"/>
              <a:t> dla rodziców</a:t>
            </a:r>
            <a:endParaRPr lang="pl-PL" sz="2400" dirty="0"/>
          </a:p>
        </p:txBody>
      </p:sp>
      <p:pic>
        <p:nvPicPr>
          <p:cNvPr id="8" name="Symbol zastępczy obrazu 6" descr="Mobilny Komórka Ręka - Darmowa grafika wektorowa na Pixabay.jpg"/>
          <p:cNvPicPr>
            <a:picLocks noChangeAspect="1"/>
          </p:cNvPicPr>
          <p:nvPr/>
        </p:nvPicPr>
        <p:blipFill>
          <a:blip r:embed="rId2"/>
          <a:srcRect l="15593" r="15593"/>
          <a:stretch>
            <a:fillRect/>
          </a:stretch>
        </p:blipFill>
        <p:spPr>
          <a:xfrm rot="420000">
            <a:off x="7175603" y="263673"/>
            <a:ext cx="917521" cy="17509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/>
              <a:t>Podstawa prawna</a:t>
            </a:r>
            <a:endParaRPr lang="pl-PL" sz="4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Ustawa z dnia 28 lipca 2023 r. o zmianie ustawy – Kodeks rodzinny i opiekuńczy oraz niektórych innych ustaw </a:t>
            </a:r>
            <a:br>
              <a:rPr lang="pl-PL" sz="2800" dirty="0" smtClean="0"/>
            </a:br>
            <a:r>
              <a:rPr lang="pl-PL" sz="2800" i="1" dirty="0" smtClean="0"/>
              <a:t>(Dz. U. z 2023 r. poz. 1606)</a:t>
            </a:r>
            <a:r>
              <a:rPr lang="pl-PL" sz="2800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zmieniająca dotychczasową ustawę z dnia 13 maja 2016 r.</a:t>
            </a:r>
            <a:r>
              <a:rPr lang="pl-PL" sz="2800" i="1" dirty="0" smtClean="0"/>
              <a:t> </a:t>
            </a:r>
            <a:br>
              <a:rPr lang="pl-PL" sz="2800" i="1" dirty="0" smtClean="0"/>
            </a:br>
            <a:r>
              <a:rPr lang="pl-PL" sz="2800" i="1" dirty="0" smtClean="0"/>
              <a:t>o przeciwdziałaniu zagrożeniom przestępczością na tle seksualnym,</a:t>
            </a:r>
            <a:r>
              <a:rPr lang="pl-PL" sz="2800" dirty="0" smtClean="0"/>
              <a:t> której tytuł na mocy tychże zmian otrzymuje brzmienie </a:t>
            </a:r>
            <a:r>
              <a:rPr lang="pl-PL" sz="2800" i="1" dirty="0" smtClean="0"/>
              <a:t>„o przeciwdziałaniu zagrożeniom przestępczością na tle seksualnym i ochronie małoletnich” </a:t>
            </a:r>
            <a:r>
              <a:rPr lang="pl-PL" sz="2800" dirty="0" smtClean="0"/>
              <a:t>(</a:t>
            </a:r>
            <a:r>
              <a:rPr lang="pl-PL" sz="2800" i="1" dirty="0" smtClean="0"/>
              <a:t>tekst jedn.: Dz. U. z 2023 r. poz. 1304 z </a:t>
            </a:r>
            <a:r>
              <a:rPr lang="pl-PL" sz="2800" i="1" dirty="0" err="1" smtClean="0"/>
              <a:t>późn</a:t>
            </a:r>
            <a:r>
              <a:rPr lang="pl-PL" sz="2800" i="1" dirty="0" smtClean="0"/>
              <a:t>. zm.</a:t>
            </a:r>
            <a:r>
              <a:rPr lang="pl-PL" sz="2800" dirty="0" smtClean="0"/>
              <a:t>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algn="ctr"/>
            <a:r>
              <a:rPr lang="pl-PL" dirty="0" smtClean="0"/>
              <a:t>Wprowadzenie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500174"/>
            <a:ext cx="9001156" cy="535782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b="1" dirty="0" smtClean="0"/>
              <a:t>CEL STANDARDÓW: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Zapewnienie bezpieczeństwa i dobrostanu dzieci w środowisku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szkolnym.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Standardy to zbiór zasad, które pomagają tworzyć bezpieczne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i przyjazne środowisko w szkołach, przedszkolach i innych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placówkach działających na rzecz dzieci. Standardy stanowią ramy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działania dla wszystkich pracowników i osób zaangażowanych  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w działalność edukacyjną i opiekuńczą dzieci. 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286520"/>
          </a:xfrm>
        </p:spPr>
        <p:txBody>
          <a:bodyPr/>
          <a:lstStyle/>
          <a:p>
            <a:pPr algn="ctr">
              <a:buNone/>
            </a:pPr>
            <a:r>
              <a:rPr lang="pl-PL" sz="4400" b="1" dirty="0" smtClean="0"/>
              <a:t>W naszej </a:t>
            </a:r>
            <a:r>
              <a:rPr lang="pl-PL" sz="4400" b="1" dirty="0" smtClean="0"/>
              <a:t>placówce</a:t>
            </a:r>
            <a:endParaRPr lang="pl-PL" sz="4400" b="1" dirty="0" smtClean="0"/>
          </a:p>
          <a:p>
            <a:pPr>
              <a:buFontTx/>
              <a:buChar char="-"/>
            </a:pPr>
            <a:r>
              <a:rPr lang="pl-PL" dirty="0" smtClean="0"/>
              <a:t>nie pracują osoby mogące zagrażać bezpieczeństwu dziecka, </a:t>
            </a:r>
          </a:p>
          <a:p>
            <a:pPr>
              <a:buFontTx/>
              <a:buChar char="-"/>
            </a:pPr>
            <a:r>
              <a:rPr lang="pl-PL" dirty="0" smtClean="0"/>
              <a:t>wszyscy pracownicy wiedzą, jak rozpoznawać symptomy krzywdzenia dziecka oraz jak podejmować interwencję </a:t>
            </a:r>
            <a:br>
              <a:rPr lang="pl-PL" dirty="0" smtClean="0"/>
            </a:br>
            <a:r>
              <a:rPr lang="pl-PL" dirty="0" smtClean="0"/>
              <a:t>w przypadku podejrzenia, że dziecko jest ofiarą przemocy </a:t>
            </a:r>
          </a:p>
          <a:p>
            <a:pPr>
              <a:buFontTx/>
              <a:buChar char="-"/>
            </a:pPr>
            <a:r>
              <a:rPr lang="pl-PL" dirty="0" smtClean="0"/>
              <a:t>w placówce lub w rodzinie, </a:t>
            </a:r>
          </a:p>
          <a:p>
            <a:pPr>
              <a:buFontTx/>
              <a:buChar char="-"/>
            </a:pPr>
            <a:r>
              <a:rPr lang="pl-PL" dirty="0" smtClean="0"/>
              <a:t>wszystkie dzieci dowiadują się, jak unikać zagrożeń </a:t>
            </a:r>
            <a:br>
              <a:rPr lang="pl-PL" dirty="0" smtClean="0"/>
            </a:br>
            <a:r>
              <a:rPr lang="pl-PL" dirty="0" smtClean="0"/>
              <a:t>w kontaktach z dorosłymi i rówieśnikami w realnym świecie oraz w Internecie, </a:t>
            </a:r>
          </a:p>
          <a:p>
            <a:pPr>
              <a:buFontTx/>
              <a:buChar char="-"/>
            </a:pPr>
            <a:r>
              <a:rPr lang="pl-PL" dirty="0" smtClean="0"/>
              <a:t>wszystkie dzieci mają stały dostęp do informacji, gdzie szukać pomocy w trudnych sytuacjach życiowych,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00079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400" b="1" dirty="0" smtClean="0"/>
              <a:t>NASZA ROLA W OCHRONIE </a:t>
            </a:r>
            <a:r>
              <a:rPr lang="pl-PL" sz="4400" b="1" dirty="0" smtClean="0"/>
              <a:t>DZIECI</a:t>
            </a:r>
            <a:endParaRPr lang="pl-PL" dirty="0" smtClean="0"/>
          </a:p>
          <a:p>
            <a:pPr algn="ctr">
              <a:lnSpc>
                <a:spcPct val="150000"/>
              </a:lnSpc>
              <a:buNone/>
            </a:pPr>
            <a:r>
              <a:rPr lang="pl-PL" dirty="0" smtClean="0"/>
              <a:t>Jako nauczyciele, jesteśmy odpowiedzialni za identyfikowanie </a:t>
            </a:r>
            <a:br>
              <a:rPr lang="pl-PL" dirty="0" smtClean="0"/>
            </a:br>
            <a:r>
              <a:rPr lang="pl-PL" dirty="0" smtClean="0"/>
              <a:t>i reagowanie na wszelkie sygnały ostrzegawcze, które mogą wskazywać na problemy emocjonalne lub fizyczne naszych uczniów. Nasza rola nie ogranicza się tylko do nauczania, ale obejmuje również ochronę i dbałość o dobrostan każdego dziecka.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5929354"/>
          </a:xfrm>
        </p:spPr>
        <p:txBody>
          <a:bodyPr/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sz="4400" b="1" dirty="0" smtClean="0"/>
              <a:t>ZAANGAŻOWANIE I CZUJNOŚĆ: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Nasze zaangażowanie w tworzenie bezpiecznego środowiska szkolnego oraz ciągła czujność są kluczowe dla zapewnienia bezpieczeństwa dzieci. W naszej pracy kierujemy się zasadą, że zapobieganie jest równie ważne jak reagowanie na już zaistniałe sytuacje. Wspieramy się wzajemnie w utrzymaniu środowiska, w którym każdy uczeń czuje się bezpiecznie. 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Zasady Zapewniające Bezpieczne Relacje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1643050"/>
            <a:ext cx="8858312" cy="5214950"/>
          </a:xfrm>
        </p:spPr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SZACUNEK I GODNOŚĆ:</a:t>
            </a:r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dirty="0" smtClean="0"/>
              <a:t>Wszystkie nasze interakcje z uczniami są oparte na wzajemnym szacunku. Dążymy do tego, by każdy uczeń czuł się wysłuchany, zrozumiany i szanowany.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PROFESJONALNE GRANICE: </a:t>
            </a:r>
          </a:p>
          <a:p>
            <a:pPr algn="ctr"/>
            <a:endParaRPr lang="pl-PL" dirty="0" smtClean="0"/>
          </a:p>
          <a:p>
            <a:pPr algn="ctr">
              <a:buNone/>
            </a:pPr>
            <a:r>
              <a:rPr lang="pl-PL" dirty="0" smtClean="0"/>
              <a:t>Jako nauczyciele i personel szkolny, utrzymujemy profesjonalne granice w naszych relacjach z uczniami. 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Oznacza to unikanie tworzenia zbyt osobistych relacji </a:t>
            </a:r>
            <a:br>
              <a:rPr lang="pl-PL" dirty="0" smtClean="0"/>
            </a:br>
            <a:r>
              <a:rPr lang="pl-PL" dirty="0" smtClean="0"/>
              <a:t>i zachowanie neutralności w naszych komentarzach </a:t>
            </a:r>
            <a:br>
              <a:rPr lang="pl-PL" dirty="0" smtClean="0"/>
            </a:br>
            <a:r>
              <a:rPr lang="pl-PL" dirty="0" smtClean="0"/>
              <a:t>i opiniach. </a:t>
            </a:r>
          </a:p>
          <a:p>
            <a:pPr algn="ctr">
              <a:buNone/>
            </a:pPr>
            <a:r>
              <a:rPr lang="pl-PL" dirty="0" smtClean="0"/>
              <a:t>Wyznaczenie i przestrzeganie jasnych granic fizycznych </a:t>
            </a:r>
            <a:br>
              <a:rPr lang="pl-PL" dirty="0" smtClean="0"/>
            </a:br>
            <a:r>
              <a:rPr lang="pl-PL" dirty="0" smtClean="0"/>
              <a:t>i emocjonalnych w kontakcie z małoletnimi.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618</Words>
  <Application>Microsoft Office PowerPoint</Application>
  <PresentationFormat>Pokaz na ekranie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Przepływ</vt:lpstr>
      <vt:lpstr>STANDARDY OCHRONY MAŁOLETNICH  w ZESPOLE PLACÓWEK OŚWIATOWYCH NR 2 W KIELCACH</vt:lpstr>
      <vt:lpstr>Slajd 2</vt:lpstr>
      <vt:lpstr>Podstawa prawna</vt:lpstr>
      <vt:lpstr>Wprowadzenie</vt:lpstr>
      <vt:lpstr>Slajd 5</vt:lpstr>
      <vt:lpstr>Slajd 6</vt:lpstr>
      <vt:lpstr>Slajd 7</vt:lpstr>
      <vt:lpstr>  Zasady Zapewniające Bezpieczne Relacje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OCHRONY MAŁOLETNICH  w PORADNI  PSYCHOLOGOCZNO- PEDAGOGICZNEJ  w SEJNACH</dc:title>
  <dc:creator>HP</dc:creator>
  <cp:lastModifiedBy>Dagmara</cp:lastModifiedBy>
  <cp:revision>50</cp:revision>
  <dcterms:created xsi:type="dcterms:W3CDTF">2024-03-18T19:23:38Z</dcterms:created>
  <dcterms:modified xsi:type="dcterms:W3CDTF">2024-09-06T09:38:57Z</dcterms:modified>
</cp:coreProperties>
</file>