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9" r:id="rId18"/>
    <p:sldId id="280" r:id="rId19"/>
    <p:sldId id="270" r:id="rId20"/>
    <p:sldId id="271" r:id="rId21"/>
    <p:sldId id="272" r:id="rId22"/>
    <p:sldId id="274" r:id="rId23"/>
    <p:sldId id="277" r:id="rId24"/>
    <p:sldId id="278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Oswald Bold" charset="-18"/>
      <p:regular r:id="rId30"/>
    </p:embeddedFont>
    <p:embeddedFont>
      <p:font typeface="Oswald" charset="-18"/>
      <p:regular r:id="rId31"/>
    </p:embeddedFont>
    <p:embeddedFont>
      <p:font typeface="Alegreya Sans Medium" charset="0"/>
      <p:regular r:id="rId32"/>
    </p:embeddedFont>
    <p:embeddedFont>
      <p:font typeface="Times New Roman Bold" charset="-18"/>
      <p:regular r:id="rId33"/>
    </p:embeddedFont>
    <p:embeddedFont>
      <p:font typeface="Alegreya Sans Bold" charset="0"/>
      <p:regular r:id="rId34"/>
    </p:embeddedFont>
    <p:embeddedFont>
      <p:font typeface="DM Sans Bold" charset="-18"/>
      <p:regular r:id="rId35"/>
    </p:embeddedFont>
    <p:embeddedFont>
      <p:font typeface="Arial Bold" charset="-18"/>
      <p:regular r:id="rId36"/>
    </p:embeddedFont>
    <p:embeddedFont>
      <p:font typeface="Times New Roman Bold Italics" charset="-18"/>
      <p:regular r:id="rId37"/>
    </p:embeddedFont>
    <p:embeddedFont>
      <p:font typeface="Alegreya Sans" charset="0"/>
      <p:regular r:id="rId38"/>
    </p:embeddedFont>
    <p:embeddedFont>
      <p:font typeface="Open Sans Bold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09" autoAdjust="0"/>
  </p:normalViewPr>
  <p:slideViewPr>
    <p:cSldViewPr>
      <p:cViewPr>
        <p:scale>
          <a:sx n="40" d="100"/>
          <a:sy n="40" d="100"/>
        </p:scale>
        <p:origin x="-856" y="-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79097" y="3202251"/>
            <a:ext cx="11550218" cy="4617078"/>
            <a:chOff x="0" y="0"/>
            <a:chExt cx="2230535" cy="891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535" cy="891633"/>
            </a:xfrm>
            <a:custGeom>
              <a:avLst/>
              <a:gdLst/>
              <a:ahLst/>
              <a:cxnLst/>
              <a:rect l="l" t="t" r="r" b="b"/>
              <a:pathLst>
                <a:path w="2230535" h="891633">
                  <a:moveTo>
                    <a:pt x="0" y="0"/>
                  </a:moveTo>
                  <a:lnTo>
                    <a:pt x="2230535" y="0"/>
                  </a:lnTo>
                  <a:lnTo>
                    <a:pt x="2230535" y="891633"/>
                  </a:lnTo>
                  <a:lnTo>
                    <a:pt x="0" y="8916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230535" cy="910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04" y="226994"/>
            <a:ext cx="6481785" cy="2184682"/>
          </a:xfrm>
          <a:custGeom>
            <a:avLst/>
            <a:gdLst/>
            <a:ahLst/>
            <a:cxnLst/>
            <a:rect l="l" t="t" r="r" b="b"/>
            <a:pathLst>
              <a:path w="6481785" h="2184682">
                <a:moveTo>
                  <a:pt x="0" y="0"/>
                </a:moveTo>
                <a:lnTo>
                  <a:pt x="6481785" y="0"/>
                </a:lnTo>
                <a:lnTo>
                  <a:pt x="6481785" y="2184682"/>
                </a:lnTo>
                <a:lnTo>
                  <a:pt x="0" y="218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5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68891" y="4857694"/>
            <a:ext cx="11550218" cy="241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2"/>
              </a:lnSpc>
            </a:pPr>
            <a:r>
              <a:rPr lang="en-US" sz="7059" spc="691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OCHRONY</a:t>
            </a:r>
            <a:r>
              <a:rPr lang="en-US" sz="7059" spc="691" dirty="0">
                <a:solidFill>
                  <a:srgbClr val="004AAD"/>
                </a:solidFill>
                <a:latin typeface="Oswald Bold"/>
              </a:rPr>
              <a:t> </a:t>
            </a:r>
            <a:r>
              <a:rPr lang="en-US" sz="7059" spc="691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MAŁOLETNICH</a:t>
            </a:r>
            <a:r>
              <a:rPr lang="en-US" sz="7059" spc="691" dirty="0">
                <a:solidFill>
                  <a:srgbClr val="004AAD"/>
                </a:solidFill>
                <a:latin typeface="Oswald Bold"/>
              </a:rPr>
              <a:t> </a:t>
            </a:r>
            <a:r>
              <a:rPr lang="en-US" sz="7059" spc="691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PRZED</a:t>
            </a:r>
            <a:r>
              <a:rPr lang="en-US" sz="7059" spc="691" dirty="0">
                <a:solidFill>
                  <a:srgbClr val="004AAD"/>
                </a:solidFill>
                <a:latin typeface="Oswald Bold"/>
              </a:rPr>
              <a:t> </a:t>
            </a:r>
            <a:r>
              <a:rPr lang="en-US" sz="7059" spc="691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KRZYWDZENIEM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32239" y="3438109"/>
            <a:ext cx="9815307" cy="118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 dirty="0">
                <a:solidFill>
                  <a:schemeClr val="accent1">
                    <a:lumMod val="75000"/>
                  </a:schemeClr>
                </a:solidFill>
                <a:latin typeface="Oswald Bold"/>
              </a:rPr>
              <a:t>STANDARDY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6552" y="8009829"/>
            <a:ext cx="9815307" cy="56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0"/>
              </a:lnSpc>
            </a:pPr>
            <a:r>
              <a:rPr lang="en-US" sz="3463" spc="339" dirty="0">
                <a:solidFill>
                  <a:srgbClr val="FF3131"/>
                </a:solidFill>
                <a:latin typeface="Oswald"/>
              </a:rPr>
              <a:t>ROK SZKOLNY 2024/2025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57154"/>
            <a:ext cx="17859436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lnSpc>
                <a:spcPts val="5999"/>
              </a:lnSpc>
              <a:buAutoNum type="arabicPeriod"/>
            </a:pPr>
            <a:r>
              <a:rPr lang="en-US" sz="3999" dirty="0">
                <a:solidFill>
                  <a:srgbClr val="000000"/>
                </a:solidFill>
                <a:latin typeface="Times New Roman"/>
              </a:rPr>
              <a:t>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szkole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nie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zatrudnione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osoby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mogące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zagraża</a:t>
            </a:r>
            <a:r>
              <a:rPr lang="pl-PL" sz="3999" dirty="0" smtClean="0">
                <a:solidFill>
                  <a:srgbClr val="000000"/>
                </a:solidFill>
                <a:latin typeface="Times New Roman"/>
              </a:rPr>
              <a:t>ć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bezpieczeństwu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małoletnich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 marL="863599" lvl="1" indent="-431800" algn="just">
              <a:lnSpc>
                <a:spcPts val="5999"/>
              </a:lnSpc>
              <a:buAutoNum type="arabicPeriod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Wszyscy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pracownicy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potrafią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zdiagnozować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symptomy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krzywdzenia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małoletniego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oraz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podejmować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interwencje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przypadku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podejrzenia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że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małoletni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jest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ofiarą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przemocy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szkole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lub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przemocy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domowej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 marL="863599" lvl="1" indent="-431800" algn="just">
              <a:lnSpc>
                <a:spcPts val="5999"/>
              </a:lnSpc>
              <a:buAutoNum type="arabicPeriod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Podejmowane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szkole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postępowania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nie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mogą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naruszać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praw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dziecka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praw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człowieka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praw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ucznia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określonych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statucie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szkoły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oraz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bezpieczeństwa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danych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osobowych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 marL="863599" lvl="1" indent="-431800" algn="just">
              <a:lnSpc>
                <a:spcPts val="5999"/>
              </a:lnSpc>
              <a:buAutoNum type="arabicPeriod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Małoletni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wiedzą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jak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unikać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zagrożeń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kontaktach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dorosłymi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rówieśnikami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</a:p>
          <a:p>
            <a:pPr marL="863599" lvl="1" indent="-431800" algn="just">
              <a:lnSpc>
                <a:spcPts val="5999"/>
              </a:lnSpc>
              <a:buAutoNum type="arabicPeriod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Małoletni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wiedzą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do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kogo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zwracać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się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pomoc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sytuacjach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dla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nich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trudnych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9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pl-PL" sz="3999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czynią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to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mając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świadomość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skuteczności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podejmowanych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szkole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działań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 marL="863599" lvl="1" indent="-431800" algn="just">
              <a:lnSpc>
                <a:spcPts val="5999"/>
              </a:lnSpc>
              <a:buAutoNum type="arabicPeriod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Rodzice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poszerzają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wiedzę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umiejętności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metodach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wychowania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dziecka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stosowania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przemocy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oraz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potrafią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uczyć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zasad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bezpieczeństwa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5114" y="2166484"/>
            <a:ext cx="12492912" cy="841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Zasady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 </a:t>
            </a: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zapewniające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 </a:t>
            </a: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bezpieczne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 </a:t>
            </a: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relacje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 z </a:t>
            </a: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osobami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małoletnim</a:t>
            </a:r>
            <a:r>
              <a:rPr lang="pl-PL" sz="8000" dirty="0" smtClean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i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 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a </a:t>
            </a: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personelem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Times New Roman Bold"/>
              </a:rPr>
              <a:t>szkoły</a:t>
            </a:r>
            <a:endParaRPr lang="pl-PL" sz="8000" dirty="0" smtClean="0">
              <a:solidFill>
                <a:schemeClr val="accent1">
                  <a:lumMod val="75000"/>
                </a:schemeClr>
              </a:solidFill>
              <a:latin typeface="Times New Roman Bold"/>
            </a:endParaRPr>
          </a:p>
          <a:p>
            <a:pPr algn="ctr">
              <a:lnSpc>
                <a:spcPts val="8800"/>
              </a:lnSpc>
            </a:pPr>
            <a:endParaRPr lang="en-US" sz="8000" dirty="0">
              <a:solidFill>
                <a:schemeClr val="accent1">
                  <a:lumMod val="75000"/>
                </a:schemeClr>
              </a:solidFill>
              <a:latin typeface="Times New Roman Bold"/>
            </a:endParaRPr>
          </a:p>
          <a:p>
            <a:pPr algn="ctr">
              <a:lnSpc>
                <a:spcPts val="6380"/>
              </a:lnSpc>
            </a:pPr>
            <a:r>
              <a:rPr lang="en-US" sz="5800" dirty="0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w </a:t>
            </a:r>
            <a:r>
              <a:rPr lang="en-US" sz="5800" dirty="0" err="1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szczególności</a:t>
            </a:r>
            <a:r>
              <a:rPr lang="en-US" sz="5800" dirty="0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 </a:t>
            </a:r>
            <a:r>
              <a:rPr lang="en-US" sz="5800" dirty="0" err="1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zachowania</a:t>
            </a:r>
            <a:r>
              <a:rPr lang="en-US" sz="5800" dirty="0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 </a:t>
            </a:r>
            <a:r>
              <a:rPr lang="en-US" sz="5800" dirty="0" err="1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niedozwolone</a:t>
            </a:r>
            <a:r>
              <a:rPr lang="en-US" sz="5800" dirty="0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 </a:t>
            </a:r>
            <a:r>
              <a:rPr lang="en-US" sz="5800" dirty="0" err="1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wobec</a:t>
            </a:r>
            <a:r>
              <a:rPr lang="en-US" sz="5800" dirty="0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 </a:t>
            </a:r>
            <a:r>
              <a:rPr lang="en-US" sz="5800" dirty="0" err="1">
                <a:solidFill>
                  <a:schemeClr val="accent1">
                    <a:lumMod val="75000"/>
                  </a:schemeClr>
                </a:solidFill>
                <a:latin typeface="Times New Roman Bold Italics"/>
              </a:rPr>
              <a:t>małoletnich</a:t>
            </a:r>
            <a:endParaRPr lang="en-US" sz="5800" dirty="0">
              <a:solidFill>
                <a:schemeClr val="accent1">
                  <a:lumMod val="75000"/>
                </a:schemeClr>
              </a:solidFill>
              <a:latin typeface="Times New Roman Bold Italics"/>
            </a:endParaRPr>
          </a:p>
          <a:p>
            <a:pPr algn="ctr">
              <a:lnSpc>
                <a:spcPts val="8800"/>
              </a:lnSpc>
            </a:pPr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138204" y="226994"/>
            <a:ext cx="6481785" cy="2184682"/>
          </a:xfrm>
          <a:custGeom>
            <a:avLst/>
            <a:gdLst/>
            <a:ahLst/>
            <a:cxnLst/>
            <a:rect l="l" t="t" r="r" b="b"/>
            <a:pathLst>
              <a:path w="6481785" h="2184682">
                <a:moveTo>
                  <a:pt x="0" y="0"/>
                </a:moveTo>
                <a:lnTo>
                  <a:pt x="6481785" y="0"/>
                </a:lnTo>
                <a:lnTo>
                  <a:pt x="6481785" y="2184682"/>
                </a:lnTo>
                <a:lnTo>
                  <a:pt x="0" y="218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5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5688" y="4214806"/>
            <a:ext cx="4653471" cy="5773174"/>
          </a:xfrm>
          <a:custGeom>
            <a:avLst/>
            <a:gdLst/>
            <a:ahLst/>
            <a:cxnLst/>
            <a:rect l="l" t="t" r="r" b="b"/>
            <a:pathLst>
              <a:path w="4653471" h="5773174">
                <a:moveTo>
                  <a:pt x="0" y="0"/>
                </a:moveTo>
                <a:lnTo>
                  <a:pt x="4653471" y="0"/>
                </a:lnTo>
                <a:lnTo>
                  <a:pt x="4653471" y="5773174"/>
                </a:lnTo>
                <a:lnTo>
                  <a:pt x="0" y="5773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745569" y="-4011819"/>
            <a:ext cx="2358109" cy="10436884"/>
            <a:chOff x="0" y="0"/>
            <a:chExt cx="621066" cy="2748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1066" cy="2748809"/>
            </a:xfrm>
            <a:custGeom>
              <a:avLst/>
              <a:gdLst/>
              <a:ahLst/>
              <a:cxnLst/>
              <a:rect l="l" t="t" r="r" b="b"/>
              <a:pathLst>
                <a:path w="621066" h="2748809">
                  <a:moveTo>
                    <a:pt x="0" y="0"/>
                  </a:moveTo>
                  <a:lnTo>
                    <a:pt x="621066" y="0"/>
                  </a:lnTo>
                  <a:lnTo>
                    <a:pt x="621066" y="2748809"/>
                  </a:lnTo>
                  <a:lnTo>
                    <a:pt x="0" y="2748809"/>
                  </a:lnTo>
                  <a:close/>
                </a:path>
              </a:pathLst>
            </a:custGeom>
            <a:solidFill>
              <a:srgbClr val="F1D97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21066" cy="2767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2427860"/>
            <a:ext cx="17645122" cy="6644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just">
              <a:lnSpc>
                <a:spcPts val="5099"/>
              </a:lnSpc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Każdy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uczeń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jest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traktowany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równo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bez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względu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na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jego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pochodzenie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wygląd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przekonania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religię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czy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kolor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skóry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734059" lvl="1" indent="-367030" algn="just">
              <a:lnSpc>
                <a:spcPts val="5099"/>
              </a:lnSpc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Nauczyciele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szanują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różne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przekonania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doświadczenia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perspektywy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uczniów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wynikające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ich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młodego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wieku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734059" lvl="1" indent="-367030" algn="just">
              <a:lnSpc>
                <a:spcPts val="5099"/>
              </a:lnSpc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Nauczyciele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słuchają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uczniów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traktują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ich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wypowiedzi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oraz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wersje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wydarzeń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poważnie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734059" lvl="1" indent="-367030" algn="just">
              <a:lnSpc>
                <a:spcPts val="5099"/>
              </a:lnSpc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Używają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języka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bez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oceniania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etykiet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dostosowanego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do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poziomu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rozwoju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uczniów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734059" lvl="1" indent="-367030" algn="just">
              <a:lnSpc>
                <a:spcPts val="5099"/>
              </a:lnSpc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Pracownicy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wydają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polecenia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szacunkiem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rzeczowo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jasno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konkretnie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734059" lvl="1" indent="-367030" algn="just">
              <a:lnSpc>
                <a:spcPts val="5099"/>
              </a:lnSpc>
              <a:buAutoNum type="arabicPeriod"/>
            </a:pP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Tworzą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atmosferę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otwartości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wzajemnej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odpowiedzialności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sprzyjającą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zgłaszaniu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3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pl-PL" sz="3399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399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omawianiu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wszelkich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kwestii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problemów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dotyczących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ochrony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/>
              </a:rPr>
              <a:t>uczniów</a:t>
            </a:r>
            <a:r>
              <a:rPr lang="en-US" sz="33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lnSpc>
                <a:spcPts val="509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0" y="503517"/>
            <a:ext cx="18288000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</a:pPr>
            <a:r>
              <a:rPr lang="en-US" sz="7599">
                <a:solidFill>
                  <a:srgbClr val="004AAD"/>
                </a:solidFill>
                <a:latin typeface="Alegreya Sans"/>
              </a:rPr>
              <a:t>Pracownicy i personel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Arrêter Le Concept De Violence De Genre _ Vecteur Gratu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72" y="2000228"/>
            <a:ext cx="7929618" cy="792961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928894" y="571468"/>
            <a:ext cx="12477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dirty="0" smtClean="0">
                <a:solidFill>
                  <a:schemeClr val="accent1">
                    <a:lumMod val="75000"/>
                  </a:schemeClr>
                </a:solidFill>
              </a:rPr>
              <a:t>NIEDOZWOLONE ZACHOWANIA </a:t>
            </a:r>
            <a:endParaRPr lang="pl-PL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19199"/>
            <a:ext cx="17850245" cy="821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Wszelkie działania, które zawstydzają, upokarzają, lekceważą lub poniżają.</a:t>
            </a:r>
          </a:p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Stosowanie jakiejkolwiek przemocy psychicznej, fizycznej lub wykorzystywanie seksualne.</a:t>
            </a:r>
          </a:p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Niewłaściwy kontakt fizyczny, który narusza godność ucznia.</a:t>
            </a:r>
          </a:p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Akceptowanie lub uczestnictwo w nielegalnych działaniach z udziałem uczniów.</a:t>
            </a:r>
          </a:p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Nawiązywanie relacji o charakterze seksualnym lub romantycznym z uczniami.</a:t>
            </a:r>
          </a:p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Zachowania o charakterze seksualnie prowokacyjnym.</a:t>
            </a:r>
          </a:p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Zapraszanie uczniów do swojego domu.</a:t>
            </a:r>
          </a:p>
          <a:p>
            <a:pPr marL="842010" lvl="1" indent="-421005" algn="just">
              <a:lnSpc>
                <a:spcPts val="585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Times New Roman"/>
              </a:rPr>
              <a:t>Spanie w tym samym pokoju co uczniowie podczas wycieczek, zielonych szkół, biwaków czy innych wyjazdów.</a:t>
            </a:r>
          </a:p>
          <a:p>
            <a:pPr algn="just">
              <a:lnSpc>
                <a:spcPts val="585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0" y="204788"/>
            <a:ext cx="1828800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004AAD"/>
                </a:solidFill>
                <a:latin typeface="Alegreya Sans Bold"/>
              </a:rPr>
              <a:t>Niedozwolone zachowania personelu i organizatorów wobec małoletnich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970896" y="-1141787"/>
            <a:ext cx="4439408" cy="17928890"/>
            <a:chOff x="0" y="0"/>
            <a:chExt cx="1169227" cy="47220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9227" cy="4722012"/>
            </a:xfrm>
            <a:custGeom>
              <a:avLst/>
              <a:gdLst/>
              <a:ahLst/>
              <a:cxnLst/>
              <a:rect l="l" t="t" r="r" b="b"/>
              <a:pathLst>
                <a:path w="1169227" h="4722012">
                  <a:moveTo>
                    <a:pt x="0" y="0"/>
                  </a:moveTo>
                  <a:lnTo>
                    <a:pt x="1169227" y="0"/>
                  </a:lnTo>
                  <a:lnTo>
                    <a:pt x="1169227" y="4722012"/>
                  </a:lnTo>
                  <a:lnTo>
                    <a:pt x="0" y="4722012"/>
                  </a:lnTo>
                  <a:close/>
                </a:path>
              </a:pathLst>
            </a:custGeom>
            <a:solidFill>
              <a:srgbClr val="F1D97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69227" cy="4741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63676" y="4367602"/>
            <a:ext cx="6190648" cy="5674761"/>
          </a:xfrm>
          <a:custGeom>
            <a:avLst/>
            <a:gdLst/>
            <a:ahLst/>
            <a:cxnLst/>
            <a:rect l="l" t="t" r="r" b="b"/>
            <a:pathLst>
              <a:path w="6190648" h="5674761">
                <a:moveTo>
                  <a:pt x="0" y="0"/>
                </a:moveTo>
                <a:lnTo>
                  <a:pt x="6190648" y="0"/>
                </a:lnTo>
                <a:lnTo>
                  <a:pt x="6190648" y="5674760"/>
                </a:lnTo>
                <a:lnTo>
                  <a:pt x="0" y="5674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398689"/>
            <a:ext cx="1828800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>
                <a:solidFill>
                  <a:srgbClr val="004AAD"/>
                </a:solidFill>
                <a:latin typeface="Alegreya Sans Bold"/>
              </a:rPr>
              <a:t>Właściwym zachowaniem respektującym nietykalność małoletniego jest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551797"/>
            <a:ext cx="18155045" cy="370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7" lvl="1" indent="-421003" algn="just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Times New Roman"/>
              </a:rPr>
              <a:t>poklepanie po ramionach lub plecach,</a:t>
            </a:r>
          </a:p>
          <a:p>
            <a:pPr marL="842007" lvl="1" indent="-421003" algn="just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Times New Roman"/>
              </a:rPr>
              <a:t>uścisk dłoni lub „danie sobie piątki”,</a:t>
            </a:r>
          </a:p>
          <a:p>
            <a:pPr marL="842007" lvl="1" indent="-421003" algn="just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Times New Roman"/>
              </a:rPr>
              <a:t>werbalne pochwalenie,</a:t>
            </a:r>
          </a:p>
          <a:p>
            <a:pPr marL="842007" lvl="1" indent="-421003" algn="just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Times New Roman"/>
              </a:rPr>
              <a:t>trzymanie się za ręce w czasie zabawy czy dla uspokojenia małoletniego w sytuacji wzburzenia emocjonalnego.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52400"/>
            <a:ext cx="18288000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4AAD"/>
                </a:solidFill>
                <a:latin typeface="Alegreya Sans Bold"/>
              </a:rPr>
              <a:t>Niedozwolone zachowania małoletnich w szkole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439" y="1233170"/>
            <a:ext cx="17850245" cy="695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0"/>
              </a:lnSpc>
            </a:pPr>
            <a:r>
              <a:rPr lang="en-US" sz="3300" dirty="0">
                <a:solidFill>
                  <a:srgbClr val="040506"/>
                </a:solidFill>
                <a:latin typeface="Times New Roman"/>
              </a:rPr>
              <a:t>1)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stosowanie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jakiejkolwiek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agresji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przemocy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wobec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uczniów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/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innych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osób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</a:p>
          <a:p>
            <a:pPr algn="just">
              <a:lnSpc>
                <a:spcPts val="4950"/>
              </a:lnSpc>
            </a:pPr>
            <a:r>
              <a:rPr lang="en-US" sz="3300" dirty="0">
                <a:solidFill>
                  <a:srgbClr val="000000"/>
                </a:solidFill>
                <a:latin typeface="Times New Roman"/>
              </a:rPr>
              <a:t>2)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stosowanie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agresji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przemocy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fizycznej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just">
              <a:lnSpc>
                <a:spcPts val="4950"/>
              </a:lnSpc>
            </a:pPr>
            <a:r>
              <a:rPr lang="en-US" sz="33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m.in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bicie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uderzenie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popychanie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kopanie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opluwanie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wymuszenia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napastowanie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seksualne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nadużywanie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swojej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przewagi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nad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inną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osobą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fizyczne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zaczepki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zmuszanie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innej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osoby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do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podejmowania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niewłaściwych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działań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rzucanie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kogoś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przedmiotami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just">
              <a:lnSpc>
                <a:spcPts val="4950"/>
              </a:lnSpc>
            </a:pPr>
            <a:r>
              <a:rPr lang="en-US" sz="3300" dirty="0">
                <a:solidFill>
                  <a:srgbClr val="000000"/>
                </a:solidFill>
                <a:latin typeface="Times New Roman"/>
              </a:rPr>
              <a:t>3)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stosowanie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agresji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przemocy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słownej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just">
              <a:lnSpc>
                <a:spcPts val="4950"/>
              </a:lnSpc>
            </a:pPr>
            <a:r>
              <a:rPr lang="en-US" sz="33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m.in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obelgi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wyzwiska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wyśmiewanie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drwienie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szydzenie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krzywdzonego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plotki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obraźliwe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żarty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przedrzeźnianie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groźby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just">
              <a:lnSpc>
                <a:spcPts val="4950"/>
              </a:lnSpc>
            </a:pPr>
            <a:r>
              <a:rPr lang="en-US" sz="3300" dirty="0">
                <a:solidFill>
                  <a:srgbClr val="000000"/>
                </a:solidFill>
                <a:latin typeface="Times New Roman"/>
              </a:rPr>
              <a:t>4)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stosowanie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agresji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i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przemocy</a:t>
            </a:r>
            <a:r>
              <a:rPr lang="en-US" sz="3300" dirty="0">
                <a:solidFill>
                  <a:srgbClr val="FF3131"/>
                </a:solidFill>
                <a:latin typeface="Times New Roman Bold"/>
              </a:rPr>
              <a:t> </a:t>
            </a:r>
            <a:r>
              <a:rPr lang="en-US" sz="3300" dirty="0" err="1">
                <a:solidFill>
                  <a:srgbClr val="FF3131"/>
                </a:solidFill>
                <a:latin typeface="Times New Roman Bold"/>
              </a:rPr>
              <a:t>psychicznej</a:t>
            </a:r>
            <a:endParaRPr lang="en-US" sz="3300" dirty="0">
              <a:solidFill>
                <a:srgbClr val="FF3131"/>
              </a:solidFill>
              <a:latin typeface="Times New Roman Bold"/>
            </a:endParaRPr>
          </a:p>
          <a:p>
            <a:pPr algn="just">
              <a:lnSpc>
                <a:spcPts val="4950"/>
              </a:lnSpc>
            </a:pPr>
            <a:r>
              <a:rPr lang="en-US" sz="33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m.in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. 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poniżanie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wykluczanie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izolacja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milczenie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manipulowanie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wulgarne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gesty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obraźliwe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sms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-y </a:t>
            </a:r>
            <a:r>
              <a:rPr lang="pl-PL" sz="33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pl-PL" sz="33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300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3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mms-y,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wiadomości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 w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mediach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/>
              </a:rPr>
              <a:t>społecznościowych</a:t>
            </a:r>
            <a:r>
              <a:rPr lang="en-US" sz="33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grpSp>
        <p:nvGrpSpPr>
          <p:cNvPr id="4" name="Group 4"/>
          <p:cNvGrpSpPr/>
          <p:nvPr/>
        </p:nvGrpSpPr>
        <p:grpSpPr>
          <a:xfrm rot="5400000">
            <a:off x="8159145" y="158144"/>
            <a:ext cx="1969711" cy="18288000"/>
            <a:chOff x="0" y="0"/>
            <a:chExt cx="518772" cy="481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72" cy="4816592"/>
            </a:xfrm>
            <a:custGeom>
              <a:avLst/>
              <a:gdLst/>
              <a:ahLst/>
              <a:cxnLst/>
              <a:rect l="l" t="t" r="r" b="b"/>
              <a:pathLst>
                <a:path w="518772" h="4816592">
                  <a:moveTo>
                    <a:pt x="0" y="0"/>
                  </a:moveTo>
                  <a:lnTo>
                    <a:pt x="518772" y="0"/>
                  </a:lnTo>
                  <a:lnTo>
                    <a:pt x="51877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1D97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18772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8493760"/>
            <a:ext cx="18069122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4AAD"/>
                </a:solidFill>
                <a:latin typeface="Open Sans Bold"/>
              </a:rPr>
              <a:t>W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każdym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przypadku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,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gdy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uczeń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jest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świadkiem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wypadku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,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pobicia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,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agresywnego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zachowania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bądź</a:t>
            </a:r>
            <a:endParaRPr lang="en-US" sz="2799" dirty="0">
              <a:solidFill>
                <a:srgbClr val="004AAD"/>
              </a:solidFill>
              <a:latin typeface="Open Sans Bold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innego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zdarzenia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sprzecznego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z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normami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i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zasadami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obowiązującymi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na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terenie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szkoły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natychmiast</a:t>
            </a:r>
            <a:endParaRPr lang="en-US" sz="2799" dirty="0">
              <a:solidFill>
                <a:srgbClr val="004AAD"/>
              </a:solidFill>
              <a:latin typeface="Open Sans Bold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zgłasza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zaistnienie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zdarzenia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informując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o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nim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najbliżej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znajdującą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się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rgbClr val="004AAD"/>
                </a:solidFill>
                <a:latin typeface="Open Sans Bold"/>
              </a:rPr>
              <a:t>osobę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2799" dirty="0" err="1" smtClean="0">
                <a:solidFill>
                  <a:srgbClr val="004AAD"/>
                </a:solidFill>
                <a:latin typeface="Open Sans Bold"/>
              </a:rPr>
              <a:t>dorosłą</a:t>
            </a:r>
            <a:r>
              <a:rPr lang="pl-PL" sz="2799" dirty="0" smtClean="0">
                <a:solidFill>
                  <a:srgbClr val="004AAD"/>
                </a:solidFill>
                <a:latin typeface="Open Sans Bold"/>
              </a:rPr>
              <a:t>.</a:t>
            </a:r>
            <a:endParaRPr lang="en-US" sz="2799" dirty="0">
              <a:solidFill>
                <a:srgbClr val="004AAD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43004" y="0"/>
            <a:ext cx="184310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tx2"/>
                </a:solidFill>
              </a:rPr>
              <a:t>Jakie sytuacje powinny być objęte regulacją bezpiecznych relacji dziecko-dziecko?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214378" y="1928790"/>
            <a:ext cx="18502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3600" b="1" dirty="0" smtClean="0"/>
              <a:t>BEZPIECZNE RELACJE DZIECKO-DZIECKO </a:t>
            </a:r>
          </a:p>
          <a:p>
            <a:pPr algn="ctr">
              <a:buNone/>
            </a:pPr>
            <a:r>
              <a:rPr lang="pl-PL" sz="3600" b="1" dirty="0" smtClean="0"/>
              <a:t>to wszelkie sytuacje, w których dzieci przebywają razem </a:t>
            </a:r>
            <a:r>
              <a:rPr lang="pl-PL" sz="3600" dirty="0" smtClean="0"/>
              <a:t>– </a:t>
            </a:r>
            <a:r>
              <a:rPr lang="pl-PL" sz="3600" b="1" dirty="0" smtClean="0"/>
              <a:t>nie tylko szkoła, ale także internat,</a:t>
            </a:r>
          </a:p>
          <a:p>
            <a:pPr algn="ctr">
              <a:buNone/>
            </a:pPr>
            <a:r>
              <a:rPr lang="pl-PL" sz="3600" b="1" dirty="0" smtClean="0"/>
              <a:t> wyjazd na wycieczkę, wyjście do kina, muzeum itp.</a:t>
            </a:r>
            <a:endParaRPr lang="pl-PL" sz="36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57126" y="4143368"/>
            <a:ext cx="17930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4400" b="1" dirty="0" smtClean="0"/>
              <a:t>ZAKRES REGULACJI części opisujących bezpieczne relacje dziecko-dziecko powinien zawierać następujące elementy:</a:t>
            </a:r>
            <a:endParaRPr lang="pl-PL" sz="4400" dirty="0" smtClean="0"/>
          </a:p>
          <a:p>
            <a:r>
              <a:rPr lang="pl-PL" sz="4400" dirty="0" smtClean="0"/>
              <a:t>-  postulat dążenia szkoły do zapewnienia szacunku, godności i poszanowania potrzeb dziecka w kontakcie z innymi dziećmi </a:t>
            </a:r>
          </a:p>
          <a:p>
            <a:r>
              <a:rPr lang="pl-PL" sz="4400" dirty="0" smtClean="0"/>
              <a:t>- opis wymogów dotyczących bezpiecznych relacji między dziećmi, w tym </a:t>
            </a:r>
            <a:br>
              <a:rPr lang="pl-PL" sz="4400" dirty="0" smtClean="0"/>
            </a:br>
            <a:r>
              <a:rPr lang="pl-PL" sz="4400" dirty="0" smtClean="0"/>
              <a:t>w szczególności określenie zachowań niedopuszczalnych np.:</a:t>
            </a:r>
          </a:p>
          <a:p>
            <a:r>
              <a:rPr lang="pl-PL" sz="4400" dirty="0" smtClean="0"/>
              <a:t> 1.      zakaz SZEROKOROZUMIANEJ przemocy rówieśniczej,</a:t>
            </a:r>
          </a:p>
          <a:p>
            <a:r>
              <a:rPr lang="pl-PL" sz="4400" dirty="0" smtClean="0"/>
              <a:t> 2.      zakaz przezywania dziecka, obrażania, alienacji rówieśniczej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26" y="428592"/>
            <a:ext cx="1828800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400" dirty="0" smtClean="0"/>
          </a:p>
          <a:p>
            <a:endParaRPr lang="pl-PL" sz="4400" dirty="0" smtClean="0"/>
          </a:p>
          <a:p>
            <a:endParaRPr lang="pl-PL" sz="4400" dirty="0" smtClean="0"/>
          </a:p>
          <a:p>
            <a:r>
              <a:rPr lang="pl-PL" sz="4400" dirty="0" smtClean="0"/>
              <a:t>6. zakaz wyśmiewania wyglądu, wyznania, rasy, pochodzenia, sytuacji domowej, orientacji seksualnej,</a:t>
            </a:r>
          </a:p>
          <a:p>
            <a:r>
              <a:rPr lang="pl-PL" sz="4400" dirty="0" smtClean="0"/>
              <a:t> 7. zakaz rejestrowania wizerunku dziecka celem wykorzystania w celach   </a:t>
            </a:r>
          </a:p>
          <a:p>
            <a:r>
              <a:rPr lang="pl-PL" sz="4400" dirty="0" smtClean="0"/>
              <a:t> </a:t>
            </a:r>
            <a:r>
              <a:rPr lang="pl-PL" sz="4400" dirty="0" err="1" smtClean="0"/>
              <a:t>przemocowych</a:t>
            </a:r>
            <a:r>
              <a:rPr lang="pl-PL" sz="4400" dirty="0" smtClean="0"/>
              <a:t>, w tym różnych form </a:t>
            </a:r>
            <a:r>
              <a:rPr lang="pl-PL" sz="4400" dirty="0" err="1" smtClean="0"/>
              <a:t>cyberprzemocy</a:t>
            </a:r>
            <a:endParaRPr lang="pl-PL" sz="4400" dirty="0" smtClean="0"/>
          </a:p>
          <a:p>
            <a:r>
              <a:rPr lang="pl-PL" sz="4400" dirty="0" smtClean="0"/>
              <a:t>8.zakaz nadużywania zaufania</a:t>
            </a:r>
          </a:p>
          <a:p>
            <a:pPr>
              <a:buNone/>
            </a:pPr>
            <a:endParaRPr lang="pl-PL" sz="4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4400" b="1" dirty="0" smtClean="0">
                <a:solidFill>
                  <a:schemeClr val="tx2"/>
                </a:solidFill>
              </a:rPr>
              <a:t>procedura weryfikacji, czy doszło do przemocy wraz z procedurą interwencji w sytuacji ustalenia, że przemoc miała miejsce a dziecko zostało skrzywdzone,</a:t>
            </a:r>
          </a:p>
          <a:p>
            <a:pPr>
              <a:buNone/>
            </a:pPr>
            <a:endParaRPr lang="pl-PL" sz="4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4400" b="1" dirty="0" smtClean="0">
                <a:solidFill>
                  <a:schemeClr val="tx2"/>
                </a:solidFill>
              </a:rPr>
              <a:t>procedura pomocy dziecku skrzywdzonemu (plan wsparcia).</a:t>
            </a:r>
            <a:endParaRPr lang="pl-PL" sz="4400" dirty="0" smtClean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4250" y="357154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 </a:t>
            </a:r>
            <a:r>
              <a:rPr lang="pl-PL" sz="4400" dirty="0" smtClean="0"/>
              <a:t>3. zakaz używania siły,</a:t>
            </a:r>
          </a:p>
          <a:p>
            <a:r>
              <a:rPr lang="pl-PL" sz="4400" dirty="0" smtClean="0"/>
              <a:t> 4. zakaz używania słów obraźliwych,</a:t>
            </a:r>
          </a:p>
          <a:p>
            <a:r>
              <a:rPr lang="pl-PL" sz="4400" dirty="0" smtClean="0"/>
              <a:t> 5. zakaz obrażania,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04" y="226994"/>
            <a:ext cx="6481785" cy="2184682"/>
          </a:xfrm>
          <a:custGeom>
            <a:avLst/>
            <a:gdLst/>
            <a:ahLst/>
            <a:cxnLst/>
            <a:rect l="l" t="t" r="r" b="b"/>
            <a:pathLst>
              <a:path w="6481785" h="2184682">
                <a:moveTo>
                  <a:pt x="0" y="0"/>
                </a:moveTo>
                <a:lnTo>
                  <a:pt x="6481785" y="0"/>
                </a:lnTo>
                <a:lnTo>
                  <a:pt x="6481785" y="2184682"/>
                </a:lnTo>
                <a:lnTo>
                  <a:pt x="0" y="218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5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83294" y="2845480"/>
            <a:ext cx="11921412" cy="33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rgbClr val="004AAD"/>
                </a:solidFill>
                <a:latin typeface="Times New Roman Bold"/>
              </a:rPr>
              <a:t>Zasady</a:t>
            </a:r>
            <a:r>
              <a:rPr lang="en-US" sz="8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Times New Roman Bold"/>
              </a:rPr>
              <a:t>korzystania</a:t>
            </a:r>
            <a:r>
              <a:rPr lang="en-US" sz="8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pl-PL" sz="8000" dirty="0" smtClean="0">
                <a:solidFill>
                  <a:srgbClr val="004AAD"/>
                </a:solidFill>
                <a:latin typeface="Times New Roman Bold"/>
              </a:rPr>
              <a:t/>
            </a:r>
            <a:br>
              <a:rPr lang="pl-PL" sz="8000" dirty="0" smtClean="0">
                <a:solidFill>
                  <a:srgbClr val="004AAD"/>
                </a:solidFill>
                <a:latin typeface="Times New Roman Bold"/>
              </a:rPr>
            </a:br>
            <a:r>
              <a:rPr lang="en-US" sz="8000" dirty="0" smtClean="0">
                <a:solidFill>
                  <a:srgbClr val="004AAD"/>
                </a:solidFill>
                <a:latin typeface="Times New Roman Bold"/>
              </a:rPr>
              <a:t>z </a:t>
            </a:r>
            <a:r>
              <a:rPr lang="en-US" sz="8000" dirty="0" err="1">
                <a:solidFill>
                  <a:srgbClr val="004AAD"/>
                </a:solidFill>
                <a:latin typeface="Times New Roman Bold"/>
              </a:rPr>
              <a:t>urządzeń</a:t>
            </a:r>
            <a:r>
              <a:rPr lang="en-US" sz="8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Times New Roman Bold"/>
              </a:rPr>
              <a:t>elektronicznych</a:t>
            </a:r>
            <a:r>
              <a:rPr lang="en-US" sz="8000" dirty="0">
                <a:solidFill>
                  <a:srgbClr val="004AAD"/>
                </a:solidFill>
                <a:latin typeface="Times New Roman Bold"/>
              </a:rPr>
              <a:t> z </a:t>
            </a:r>
            <a:r>
              <a:rPr lang="en-US" sz="8000" dirty="0" err="1">
                <a:solidFill>
                  <a:srgbClr val="004AAD"/>
                </a:solidFill>
                <a:latin typeface="Times New Roman Bold"/>
              </a:rPr>
              <a:t>dostępem</a:t>
            </a:r>
            <a:r>
              <a:rPr lang="en-US" sz="8000" dirty="0">
                <a:solidFill>
                  <a:srgbClr val="004AAD"/>
                </a:solidFill>
                <a:latin typeface="Times New Roman Bold"/>
              </a:rPr>
              <a:t> do </a:t>
            </a:r>
            <a:r>
              <a:rPr lang="en-US" sz="8000" dirty="0" err="1">
                <a:solidFill>
                  <a:srgbClr val="004AAD"/>
                </a:solidFill>
                <a:latin typeface="Times New Roman Bold"/>
              </a:rPr>
              <a:t>sieci</a:t>
            </a:r>
            <a:r>
              <a:rPr lang="en-US" sz="8000" dirty="0">
                <a:solidFill>
                  <a:srgbClr val="004AAD"/>
                </a:solidFill>
                <a:latin typeface="Times New Roman Bold"/>
              </a:rPr>
              <a:t> Internet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9820" y="-142875"/>
            <a:ext cx="17522611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0"/>
              </a:lnSpc>
            </a:pPr>
            <a:r>
              <a:rPr lang="en-US" sz="7100">
                <a:solidFill>
                  <a:srgbClr val="47805F"/>
                </a:solidFill>
                <a:latin typeface="Alegreya Sans Medium"/>
              </a:rPr>
              <a:t>Czym są standardy ochrony małoletnich przed krzywdzeniem?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5688" y="2071665"/>
            <a:ext cx="1800231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Jest to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zbiór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zasad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,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które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pomagają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tworzyć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bezpieczne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i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przyjazne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środowisko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w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naszej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 Bold"/>
              </a:rPr>
              <a:t>szkole</a:t>
            </a:r>
            <a:r>
              <a:rPr lang="en-US" sz="3000" dirty="0">
                <a:solidFill>
                  <a:srgbClr val="004AAD"/>
                </a:solidFill>
                <a:latin typeface="Times New Roman Bold"/>
              </a:rPr>
              <a:t>.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4AAD"/>
                </a:solidFill>
                <a:latin typeface="Times New Roman"/>
              </a:rPr>
              <a:t>W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Standardach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Ochrony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Małoletnich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odnajdziecie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informacje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na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temat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</a:rPr>
              <a:t>m.in</a:t>
            </a:r>
            <a:r>
              <a:rPr lang="en-US" sz="3000" dirty="0">
                <a:solidFill>
                  <a:srgbClr val="004AAD"/>
                </a:solidFill>
                <a:latin typeface="Times New Roman"/>
              </a:rPr>
              <a:t>.: 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▪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zachowań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,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które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 smtClean="0">
                <a:solidFill>
                  <a:srgbClr val="004AAD"/>
                </a:solidFill>
                <a:latin typeface="Times New Roman"/>
                <a:ea typeface="Times New Roman"/>
              </a:rPr>
              <a:t>są</a:t>
            </a:r>
            <a:r>
              <a:rPr lang="en-US" sz="3000" dirty="0" smtClean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nieakceptowalne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zarówno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wśród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uczniów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jak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i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na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linii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nauczyciel-uczeń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, 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▪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reakcji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szkoły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,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gdy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pojawią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się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ww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.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zachowania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nieakceptowalne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, 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▪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reakcje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szkoły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,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gdy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pracownik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szkoły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poweźmie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informację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,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że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któryś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z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uczniów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jest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krzywdzony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4AAD"/>
                </a:solidFill>
                <a:latin typeface="Times New Roman"/>
                <a:ea typeface="Times New Roman"/>
              </a:rPr>
              <a:t>poza</a:t>
            </a:r>
            <a:r>
              <a:rPr lang="en-US" sz="3000" dirty="0">
                <a:solidFill>
                  <a:srgbClr val="004AAD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 smtClean="0">
                <a:solidFill>
                  <a:srgbClr val="004AAD"/>
                </a:solidFill>
                <a:latin typeface="Times New Roman"/>
                <a:ea typeface="Times New Roman"/>
              </a:rPr>
              <a:t>szkołą</a:t>
            </a:r>
            <a:r>
              <a:rPr lang="pl-PL" sz="3000" dirty="0" smtClean="0">
                <a:solidFill>
                  <a:srgbClr val="004AAD"/>
                </a:solidFill>
                <a:latin typeface="Times New Roman"/>
                <a:ea typeface="Times New Roman"/>
              </a:rPr>
              <a:t> oraz na jej terenie</a:t>
            </a:r>
            <a:r>
              <a:rPr lang="en-US" sz="3000" dirty="0" smtClean="0">
                <a:solidFill>
                  <a:srgbClr val="004AAD"/>
                </a:solidFill>
                <a:latin typeface="Times New Roman"/>
                <a:ea typeface="Times New Roman"/>
              </a:rPr>
              <a:t>. </a:t>
            </a:r>
            <a:endParaRPr lang="en-US" sz="3000" dirty="0">
              <a:solidFill>
                <a:srgbClr val="004AAD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557153" y="-89806"/>
            <a:ext cx="1173694" cy="18288000"/>
            <a:chOff x="0" y="0"/>
            <a:chExt cx="309121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121" cy="4816592"/>
            </a:xfrm>
            <a:custGeom>
              <a:avLst/>
              <a:gdLst/>
              <a:ahLst/>
              <a:cxnLst/>
              <a:rect l="l" t="t" r="r" b="b"/>
              <a:pathLst>
                <a:path w="309121" h="4816592">
                  <a:moveTo>
                    <a:pt x="0" y="0"/>
                  </a:moveTo>
                  <a:lnTo>
                    <a:pt x="309121" y="0"/>
                  </a:lnTo>
                  <a:lnTo>
                    <a:pt x="30912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1D97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09121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1491343"/>
            <a:ext cx="17787998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Szkoła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zapewnia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uczniom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bezpieczny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dostęp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do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Internetu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filtrowany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przed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nieodpowiednimi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treściami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Dostęp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do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Internetu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jest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możliwy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pod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nadzorem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nauczyciela</a:t>
            </a:r>
            <a:r>
              <a:rPr lang="pl-PL" sz="3999" dirty="0" smtClean="0">
                <a:solidFill>
                  <a:srgbClr val="000000"/>
                </a:solidFill>
                <a:latin typeface="Times New Roman"/>
              </a:rPr>
              <a:t> na zajęciach komputerowych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lub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nadzoru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dla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uczniów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internatu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Nauczyciele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informują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uczniów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zasadach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bezpiecznego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korzystania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Internetu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Organizowane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regularne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szkolenia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dotyczące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bezpieczeństwa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sieci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Uczniowie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nauczyciele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mają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dostęp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do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komputerów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w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wyznaczonych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miejscach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lnSpc>
                <a:spcPts val="599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12591811" y="8106430"/>
            <a:ext cx="5432449" cy="1895527"/>
          </a:xfrm>
          <a:custGeom>
            <a:avLst/>
            <a:gdLst/>
            <a:ahLst/>
            <a:cxnLst/>
            <a:rect l="l" t="t" r="r" b="b"/>
            <a:pathLst>
              <a:path w="5432449" h="1895527">
                <a:moveTo>
                  <a:pt x="0" y="0"/>
                </a:moveTo>
                <a:lnTo>
                  <a:pt x="5432449" y="0"/>
                </a:lnTo>
                <a:lnTo>
                  <a:pt x="5432449" y="1895527"/>
                </a:lnTo>
                <a:lnTo>
                  <a:pt x="0" y="189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588"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8557153" y="-8342918"/>
            <a:ext cx="1173694" cy="18288000"/>
            <a:chOff x="0" y="0"/>
            <a:chExt cx="309121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121" cy="4816592"/>
            </a:xfrm>
            <a:custGeom>
              <a:avLst/>
              <a:gdLst/>
              <a:ahLst/>
              <a:cxnLst/>
              <a:rect l="l" t="t" r="r" b="b"/>
              <a:pathLst>
                <a:path w="309121" h="4816592">
                  <a:moveTo>
                    <a:pt x="0" y="0"/>
                  </a:moveTo>
                  <a:lnTo>
                    <a:pt x="309121" y="0"/>
                  </a:lnTo>
                  <a:lnTo>
                    <a:pt x="30912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1D97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309121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417864"/>
            <a:ext cx="18002312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Korzystanie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Internetu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szkolnych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komputerach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jest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monitorowane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filtrowane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W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czasie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zajęć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obowiązuje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zakaz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używania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telefonów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komórkowych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innych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urządzeń</a:t>
            </a:r>
            <a:r>
              <a:rPr lang="en-US" sz="3999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elektronicznych</a:t>
            </a:r>
            <a:r>
              <a:rPr lang="pl-PL" sz="3999" dirty="0" smtClean="0">
                <a:solidFill>
                  <a:srgbClr val="000000"/>
                </a:solidFill>
                <a:latin typeface="Times New Roman"/>
              </a:rPr>
              <a:t>, </a:t>
            </a:r>
            <a:endParaRPr lang="en-US" sz="3999" dirty="0">
              <a:solidFill>
                <a:srgbClr val="000000"/>
              </a:solidFill>
              <a:latin typeface="Times New Roman"/>
            </a:endParaRPr>
          </a:p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Uczeń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może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używać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telefonu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komórkowego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lub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innego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sprzętu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jako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narzędzia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dydaktycznego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jeśli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to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zezwoli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nauczyciel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863596" lvl="1" indent="-431798" algn="just">
              <a:lnSpc>
                <a:spcPts val="59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Niedozwolone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jest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nagrywanie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dźwięku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obrazu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lub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fotografowanie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za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pomocą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telefonu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lub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innych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</a:rPr>
              <a:t>urządzeń</a:t>
            </a:r>
            <a:r>
              <a:rPr lang="en-US" sz="39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999" dirty="0" err="1" smtClean="0">
                <a:solidFill>
                  <a:srgbClr val="000000"/>
                </a:solidFill>
                <a:latin typeface="Times New Roman"/>
              </a:rPr>
              <a:t>elektronicznych</a:t>
            </a:r>
            <a:r>
              <a:rPr lang="pl-PL" sz="3999" dirty="0" smtClean="0">
                <a:solidFill>
                  <a:srgbClr val="000000"/>
                </a:solidFill>
                <a:latin typeface="Times New Roman"/>
              </a:rPr>
              <a:t>.Wyjątkiem są zajęcia z fotografii, grafiki i poligrafii cyfrowej oraz sytuacje, gdy jest to niezbędne do realizacji zadań dydaktycznych (za zgodą i pod nadzorem nauczyciela).</a:t>
            </a:r>
            <a:endParaRPr/>
          </a:p>
        </p:txBody>
      </p:sp>
      <p:sp>
        <p:nvSpPr>
          <p:cNvPr id="3" name="Freeform 3"/>
          <p:cNvSpPr/>
          <p:nvPr/>
        </p:nvSpPr>
        <p:spPr>
          <a:xfrm rot="-5400000">
            <a:off x="14406107" y="6103473"/>
            <a:ext cx="1620160" cy="5754482"/>
          </a:xfrm>
          <a:custGeom>
            <a:avLst/>
            <a:gdLst/>
            <a:ahLst/>
            <a:cxnLst/>
            <a:rect l="l" t="t" r="r" b="b"/>
            <a:pathLst>
              <a:path w="1620160" h="5754482">
                <a:moveTo>
                  <a:pt x="0" y="0"/>
                </a:moveTo>
                <a:lnTo>
                  <a:pt x="1620161" y="0"/>
                </a:lnTo>
                <a:lnTo>
                  <a:pt x="1620161" y="5754482"/>
                </a:lnTo>
                <a:lnTo>
                  <a:pt x="0" y="57544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60777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2268894" y="-2078636"/>
            <a:ext cx="1418106" cy="5653816"/>
          </a:xfrm>
          <a:custGeom>
            <a:avLst/>
            <a:gdLst/>
            <a:ahLst/>
            <a:cxnLst/>
            <a:rect l="l" t="t" r="r" b="b"/>
            <a:pathLst>
              <a:path w="1418106" h="5653816">
                <a:moveTo>
                  <a:pt x="0" y="0"/>
                </a:moveTo>
                <a:lnTo>
                  <a:pt x="1418106" y="0"/>
                </a:lnTo>
                <a:lnTo>
                  <a:pt x="1418106" y="5653816"/>
                </a:lnTo>
                <a:lnTo>
                  <a:pt x="0" y="5653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45430"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14646" y="857220"/>
            <a:ext cx="1293912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</a:rPr>
              <a:t>ZERO TOLERANCJI DLA PRZEMOCY</a:t>
            </a:r>
            <a:endParaRPr lang="pl-PL" sz="7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1357258" y="2071666"/>
            <a:ext cx="11858708" cy="7858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4800" dirty="0" smtClean="0"/>
              <a:t>Żadne formy agresji </a:t>
            </a:r>
          </a:p>
          <a:p>
            <a:pPr lvl="0" algn="ctr"/>
            <a:r>
              <a:rPr lang="pl-PL" sz="4800" b="1" dirty="0" smtClean="0"/>
              <a:t>FIZYCZNEJ</a:t>
            </a:r>
            <a:r>
              <a:rPr lang="pl-PL" sz="4800" dirty="0" smtClean="0"/>
              <a:t>,</a:t>
            </a:r>
          </a:p>
          <a:p>
            <a:pPr lvl="0" algn="ctr"/>
            <a:r>
              <a:rPr lang="pl-PL" sz="4800" dirty="0" smtClean="0"/>
              <a:t> </a:t>
            </a:r>
            <a:r>
              <a:rPr lang="pl-PL" sz="4800" b="1" dirty="0" smtClean="0"/>
              <a:t>SŁOWNEJ</a:t>
            </a:r>
            <a:r>
              <a:rPr lang="pl-PL" sz="4800" dirty="0" smtClean="0"/>
              <a:t> </a:t>
            </a:r>
          </a:p>
          <a:p>
            <a:pPr lvl="0" algn="ctr"/>
            <a:r>
              <a:rPr lang="pl-PL" sz="4800" dirty="0" smtClean="0"/>
              <a:t>czy </a:t>
            </a:r>
            <a:r>
              <a:rPr lang="pl-PL" sz="4800" b="1" dirty="0" smtClean="0"/>
              <a:t>PSYCHICZNEJ</a:t>
            </a:r>
            <a:endParaRPr lang="pl-PL" sz="4800" dirty="0"/>
          </a:p>
        </p:txBody>
      </p:sp>
      <p:sp>
        <p:nvSpPr>
          <p:cNvPr id="4" name="Prostokąt 3"/>
          <p:cNvSpPr/>
          <p:nvPr/>
        </p:nvSpPr>
        <p:spPr>
          <a:xfrm>
            <a:off x="13573156" y="4286244"/>
            <a:ext cx="3643338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4000" b="1" u="sng" dirty="0" smtClean="0"/>
              <a:t>NIE</a:t>
            </a:r>
            <a:r>
              <a:rPr lang="pl-PL" sz="4000" dirty="0" smtClean="0"/>
              <a:t> SĄ AKCEPTOWALNE</a:t>
            </a:r>
            <a:endParaRPr lang="pl-PL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643406" y="2428856"/>
            <a:ext cx="1428760" cy="2286016"/>
            <a:chOff x="0" y="2144"/>
            <a:chExt cx="981678" cy="1402396"/>
          </a:xfrm>
        </p:grpSpPr>
        <p:sp>
          <p:nvSpPr>
            <p:cNvPr id="3" name="Pagon 2"/>
            <p:cNvSpPr/>
            <p:nvPr/>
          </p:nvSpPr>
          <p:spPr>
            <a:xfrm rot="5400000">
              <a:off x="-210359" y="212503"/>
              <a:ext cx="1402396" cy="98167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agon 4"/>
            <p:cNvSpPr/>
            <p:nvPr/>
          </p:nvSpPr>
          <p:spPr>
            <a:xfrm>
              <a:off x="1" y="492983"/>
              <a:ext cx="981677" cy="420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700" kern="1200" dirty="0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6072166" y="2500294"/>
            <a:ext cx="5346380" cy="3197361"/>
            <a:chOff x="371764" y="-2299290"/>
            <a:chExt cx="5346380" cy="3197361"/>
          </a:xfrm>
        </p:grpSpPr>
        <p:sp>
          <p:nvSpPr>
            <p:cNvPr id="6" name="Prostokąt z rogami zaokrąglonymi z jednej strony 5"/>
            <p:cNvSpPr/>
            <p:nvPr/>
          </p:nvSpPr>
          <p:spPr>
            <a:xfrm rot="5400000">
              <a:off x="2157713" y="-4085239"/>
              <a:ext cx="1500199" cy="5072098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981677" y="75512"/>
              <a:ext cx="4736467" cy="822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3200" b="1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6357918" y="2928922"/>
            <a:ext cx="401424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3200" b="1" dirty="0" smtClean="0">
                <a:solidFill>
                  <a:schemeClr val="accent1"/>
                </a:solidFill>
              </a:rPr>
              <a:t>BEZPIECZNE MIEJSCE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4714844" y="4571996"/>
            <a:ext cx="1428760" cy="2286016"/>
            <a:chOff x="0" y="2144"/>
            <a:chExt cx="981678" cy="1402396"/>
          </a:xfrm>
        </p:grpSpPr>
        <p:sp>
          <p:nvSpPr>
            <p:cNvPr id="10" name="Pagon 9"/>
            <p:cNvSpPr/>
            <p:nvPr/>
          </p:nvSpPr>
          <p:spPr>
            <a:xfrm rot="5400000">
              <a:off x="-210359" y="212503"/>
              <a:ext cx="1402396" cy="98167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agon 4"/>
            <p:cNvSpPr/>
            <p:nvPr/>
          </p:nvSpPr>
          <p:spPr>
            <a:xfrm>
              <a:off x="1" y="492983"/>
              <a:ext cx="981677" cy="420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700" kern="120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6143604" y="4643434"/>
            <a:ext cx="5346380" cy="3197361"/>
            <a:chOff x="371764" y="-2299290"/>
            <a:chExt cx="5346380" cy="3197361"/>
          </a:xfrm>
        </p:grpSpPr>
        <p:sp>
          <p:nvSpPr>
            <p:cNvPr id="13" name="Prostokąt z rogami zaokrąglonymi z jednej strony 12"/>
            <p:cNvSpPr/>
            <p:nvPr/>
          </p:nvSpPr>
          <p:spPr>
            <a:xfrm rot="5400000">
              <a:off x="2157713" y="-4085239"/>
              <a:ext cx="1500199" cy="5072098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981677" y="75512"/>
              <a:ext cx="4736467" cy="822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3200" b="1" kern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4714844" y="6858012"/>
            <a:ext cx="1428760" cy="2286016"/>
            <a:chOff x="0" y="2144"/>
            <a:chExt cx="981678" cy="1402396"/>
          </a:xfrm>
        </p:grpSpPr>
        <p:sp>
          <p:nvSpPr>
            <p:cNvPr id="16" name="Pagon 15"/>
            <p:cNvSpPr/>
            <p:nvPr/>
          </p:nvSpPr>
          <p:spPr>
            <a:xfrm rot="5400000">
              <a:off x="-210359" y="212503"/>
              <a:ext cx="1402396" cy="98167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agon 4"/>
            <p:cNvSpPr/>
            <p:nvPr/>
          </p:nvSpPr>
          <p:spPr>
            <a:xfrm>
              <a:off x="1" y="492983"/>
              <a:ext cx="981677" cy="420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700" kern="1200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6072166" y="6858012"/>
            <a:ext cx="5346380" cy="3197361"/>
            <a:chOff x="371764" y="-2299290"/>
            <a:chExt cx="5346380" cy="3197361"/>
          </a:xfrm>
        </p:grpSpPr>
        <p:sp>
          <p:nvSpPr>
            <p:cNvPr id="19" name="Prostokąt z rogami zaokrąglonymi z jednej strony 18"/>
            <p:cNvSpPr/>
            <p:nvPr/>
          </p:nvSpPr>
          <p:spPr>
            <a:xfrm rot="5400000">
              <a:off x="2157713" y="-4085239"/>
              <a:ext cx="1500199" cy="5072098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981677" y="75512"/>
              <a:ext cx="4736467" cy="822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3200" b="1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6215042" y="4643434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/>
              <a:t>Pamiętaj, że Zespół Placówek Oświatowych nr 2 w Kielcach jest miejscem gdzie możesz szukać wsparcia i pomocy</a:t>
            </a:r>
            <a:endParaRPr lang="pl-PL" sz="2400" b="1" dirty="0"/>
          </a:p>
        </p:txBody>
      </p:sp>
      <p:sp>
        <p:nvSpPr>
          <p:cNvPr id="22" name="Prostokąt 21"/>
          <p:cNvSpPr/>
          <p:nvPr/>
        </p:nvSpPr>
        <p:spPr>
          <a:xfrm>
            <a:off x="6286480" y="7286640"/>
            <a:ext cx="37862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Są tu osoby które zawsze Ci pomogą!</a:t>
            </a:r>
          </a:p>
          <a:p>
            <a:pPr lvl="0"/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3" name="Symbol zastępczy obrazu 5" descr="istockphoto-1285393190-2048x2048.jpg"/>
          <p:cNvPicPr>
            <a:picLocks noChangeAspect="1"/>
          </p:cNvPicPr>
          <p:nvPr/>
        </p:nvPicPr>
        <p:blipFill>
          <a:blip r:embed="rId2" cstate="print"/>
          <a:srcRect l="530" r="530"/>
          <a:stretch>
            <a:fillRect/>
          </a:stretch>
        </p:blipFill>
        <p:spPr>
          <a:xfrm rot="420000">
            <a:off x="13283522" y="756546"/>
            <a:ext cx="3260725" cy="36528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85820" y="642906"/>
            <a:ext cx="9644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0" b="1" dirty="0" smtClean="0">
                <a:solidFill>
                  <a:schemeClr val="accent1">
                    <a:lumMod val="75000"/>
                  </a:schemeClr>
                </a:solidFill>
              </a:rPr>
              <a:t>WAŻNE NUMERY TELEFONÓW</a:t>
            </a:r>
            <a:endParaRPr lang="pl-PL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00068" y="3571864"/>
            <a:ext cx="9144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4">
                    <a:lumMod val="75000"/>
                  </a:schemeClr>
                </a:solidFill>
              </a:rPr>
              <a:t>116 111</a:t>
            </a:r>
          </a:p>
          <a:p>
            <a:pPr algn="ctr"/>
            <a:r>
              <a:rPr lang="pl-PL" sz="3200" dirty="0" smtClean="0"/>
              <a:t>telefon zaufania dla dzieci</a:t>
            </a:r>
          </a:p>
          <a:p>
            <a:pPr algn="ctr"/>
            <a:r>
              <a:rPr lang="pl-PL" sz="3200" dirty="0" smtClean="0"/>
              <a:t> i młodzieży</a:t>
            </a:r>
            <a:endParaRPr lang="pl-PL" sz="3200" dirty="0" smtClean="0">
              <a:solidFill>
                <a:srgbClr val="00B050"/>
              </a:solidFill>
            </a:endParaRPr>
          </a:p>
          <a:p>
            <a:pPr algn="ctr"/>
            <a:r>
              <a:rPr lang="pl-PL" sz="4000" b="1" dirty="0" smtClean="0">
                <a:solidFill>
                  <a:srgbClr val="FFC000"/>
                </a:solidFill>
              </a:rPr>
              <a:t>800 120 226 </a:t>
            </a:r>
          </a:p>
          <a:p>
            <a:pPr algn="ctr"/>
            <a:r>
              <a:rPr lang="pl-PL" sz="3200" dirty="0" smtClean="0"/>
              <a:t>policyjny telefon zaufania</a:t>
            </a:r>
          </a:p>
          <a:p>
            <a:pPr algn="ctr"/>
            <a:r>
              <a:rPr lang="pl-PL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800 120  002</a:t>
            </a:r>
          </a:p>
          <a:p>
            <a:pPr algn="ctr"/>
            <a:r>
              <a:rPr lang="pl-PL" sz="3200" dirty="0" smtClean="0"/>
              <a:t>niebieska linia dla ofiar przemocy </a:t>
            </a:r>
          </a:p>
          <a:p>
            <a:pPr algn="ctr"/>
            <a:r>
              <a:rPr lang="pl-PL" sz="3200" dirty="0" smtClean="0"/>
              <a:t>w rodzinie</a:t>
            </a:r>
          </a:p>
          <a:p>
            <a:pPr algn="ctr"/>
            <a:endParaRPr lang="pl-PL" sz="3200" dirty="0" smtClean="0"/>
          </a:p>
          <a:p>
            <a:pPr algn="ctr"/>
            <a:r>
              <a:rPr lang="pl-PL" sz="3200" i="1" dirty="0" smtClean="0"/>
              <a:t>Rozmowa jest anonimowa i bezpłatna</a:t>
            </a:r>
            <a:endParaRPr lang="pl-PL" sz="3200" dirty="0"/>
          </a:p>
        </p:txBody>
      </p:sp>
      <p:pic>
        <p:nvPicPr>
          <p:cNvPr id="5" name="Symbol zastępczy obrazu 6" descr="Mobilny Komórka Ręka - Darmowa grafika wektorowa na Pixabay.jpg"/>
          <p:cNvPicPr>
            <a:picLocks noChangeAspect="1"/>
          </p:cNvPicPr>
          <p:nvPr/>
        </p:nvPicPr>
        <p:blipFill>
          <a:blip r:embed="rId2"/>
          <a:srcRect l="15593" r="15593"/>
          <a:stretch>
            <a:fillRect/>
          </a:stretch>
        </p:blipFill>
        <p:spPr>
          <a:xfrm rot="1194611">
            <a:off x="10984072" y="2485226"/>
            <a:ext cx="3264938" cy="6230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878" y="500030"/>
            <a:ext cx="17073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0" dirty="0" smtClean="0">
                <a:solidFill>
                  <a:schemeClr val="accent1">
                    <a:lumMod val="75000"/>
                  </a:schemeClr>
                </a:solidFill>
              </a:rPr>
              <a:t>RÓWNOŚĆ I SPRAWIEDLIWOŚĆ</a:t>
            </a:r>
            <a:endParaRPr lang="pl-PL" sz="1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43406" y="2428856"/>
            <a:ext cx="95051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 smtClean="0">
                <a:solidFill>
                  <a:schemeClr val="accent1">
                    <a:lumMod val="75000"/>
                  </a:schemeClr>
                </a:solidFill>
              </a:rPr>
              <a:t>W naszej społeczności każdy jest równy. Nie tolerujemy dyskryminacji ani faworyzowania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Symbol zastępczy zawartości 4" descr="pngtree-symbolic-justice-watercolor-illustration-of-scale-of-justice-legal-justice-concept-png-image_115816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42" y="5000624"/>
            <a:ext cx="4895856" cy="4895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04" y="226994"/>
            <a:ext cx="6481785" cy="2184682"/>
          </a:xfrm>
          <a:custGeom>
            <a:avLst/>
            <a:gdLst/>
            <a:ahLst/>
            <a:cxnLst/>
            <a:rect l="l" t="t" r="r" b="b"/>
            <a:pathLst>
              <a:path w="6481785" h="2184682">
                <a:moveTo>
                  <a:pt x="0" y="0"/>
                </a:moveTo>
                <a:lnTo>
                  <a:pt x="6481785" y="0"/>
                </a:lnTo>
                <a:lnTo>
                  <a:pt x="6481785" y="2184682"/>
                </a:lnTo>
                <a:lnTo>
                  <a:pt x="0" y="218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57"/>
            </a:stretch>
          </a:blipFill>
        </p:spPr>
      </p:sp>
      <p:sp>
        <p:nvSpPr>
          <p:cNvPr id="3" name="Freeform 3"/>
          <p:cNvSpPr/>
          <p:nvPr/>
        </p:nvSpPr>
        <p:spPr>
          <a:xfrm rot="1292358">
            <a:off x="11592797" y="4697511"/>
            <a:ext cx="5132744" cy="4976339"/>
          </a:xfrm>
          <a:custGeom>
            <a:avLst/>
            <a:gdLst/>
            <a:ahLst/>
            <a:cxnLst/>
            <a:rect l="l" t="t" r="r" b="b"/>
            <a:pathLst>
              <a:path w="5810105" h="5773177">
                <a:moveTo>
                  <a:pt x="0" y="0"/>
                </a:moveTo>
                <a:lnTo>
                  <a:pt x="5810105" y="0"/>
                </a:lnTo>
                <a:lnTo>
                  <a:pt x="5810105" y="5773176"/>
                </a:lnTo>
                <a:lnTo>
                  <a:pt x="0" y="57731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17005" y="3450979"/>
            <a:ext cx="1005399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004AAD"/>
                </a:solidFill>
                <a:latin typeface="Alegreya Sans Bold"/>
              </a:rPr>
              <a:t>Wyjaśnienie</a:t>
            </a:r>
            <a:r>
              <a:rPr lang="en-US" sz="6399" dirty="0">
                <a:solidFill>
                  <a:srgbClr val="004AAD"/>
                </a:solidFill>
                <a:latin typeface="Alegreya Sans Bold"/>
              </a:rPr>
              <a:t> </a:t>
            </a:r>
            <a:r>
              <a:rPr lang="en-US" sz="6399" dirty="0" err="1">
                <a:solidFill>
                  <a:srgbClr val="004AAD"/>
                </a:solidFill>
                <a:latin typeface="Alegreya Sans Bold"/>
              </a:rPr>
              <a:t>terminów</a:t>
            </a:r>
            <a:endParaRPr lang="en-US" sz="6399" dirty="0">
              <a:solidFill>
                <a:srgbClr val="004AAD"/>
              </a:solidFill>
              <a:latin typeface="Alegreya Sans Bold"/>
            </a:endParaRPr>
          </a:p>
          <a:p>
            <a:pPr algn="ctr">
              <a:lnSpc>
                <a:spcPts val="7679"/>
              </a:lnSpc>
            </a:pPr>
            <a:r>
              <a:rPr lang="en-US" sz="6399" dirty="0">
                <a:solidFill>
                  <a:srgbClr val="004AAD"/>
                </a:solidFill>
                <a:latin typeface="Alegreya Sans Bold"/>
              </a:rPr>
              <a:t>(</a:t>
            </a:r>
            <a:r>
              <a:rPr lang="en-US" sz="6399" dirty="0" err="1">
                <a:solidFill>
                  <a:srgbClr val="004AAD"/>
                </a:solidFill>
                <a:latin typeface="Alegreya Sans Bold"/>
              </a:rPr>
              <a:t>słowniczek</a:t>
            </a:r>
            <a:r>
              <a:rPr lang="en-US" sz="6399" dirty="0">
                <a:solidFill>
                  <a:srgbClr val="004AAD"/>
                </a:solidFill>
                <a:latin typeface="Alegreya Sans Bold"/>
              </a:rPr>
              <a:t> </a:t>
            </a:r>
            <a:r>
              <a:rPr lang="en-US" sz="6399" dirty="0" err="1">
                <a:solidFill>
                  <a:srgbClr val="004AAD"/>
                </a:solidFill>
                <a:latin typeface="Alegreya Sans Bold"/>
              </a:rPr>
              <a:t>pojęć</a:t>
            </a:r>
            <a:r>
              <a:rPr lang="en-US" sz="6399" dirty="0">
                <a:solidFill>
                  <a:srgbClr val="004AAD"/>
                </a:solidFill>
                <a:latin typeface="Alegreya Sans Bold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39408" cy="10436884"/>
            <a:chOff x="0" y="0"/>
            <a:chExt cx="1169227" cy="2748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9227" cy="2748809"/>
            </a:xfrm>
            <a:custGeom>
              <a:avLst/>
              <a:gdLst/>
              <a:ahLst/>
              <a:cxnLst/>
              <a:rect l="l" t="t" r="r" b="b"/>
              <a:pathLst>
                <a:path w="1169227" h="2748809">
                  <a:moveTo>
                    <a:pt x="0" y="0"/>
                  </a:moveTo>
                  <a:lnTo>
                    <a:pt x="1169227" y="0"/>
                  </a:lnTo>
                  <a:lnTo>
                    <a:pt x="1169227" y="2748809"/>
                  </a:lnTo>
                  <a:lnTo>
                    <a:pt x="0" y="2748809"/>
                  </a:lnTo>
                  <a:close/>
                </a:path>
              </a:pathLst>
            </a:custGeom>
            <a:solidFill>
              <a:srgbClr val="F1D97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69227" cy="2767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16164" y="285716"/>
            <a:ext cx="3368384" cy="2928958"/>
          </a:xfrm>
          <a:custGeom>
            <a:avLst/>
            <a:gdLst/>
            <a:ahLst/>
            <a:cxnLst/>
            <a:rect l="l" t="t" r="r" b="b"/>
            <a:pathLst>
              <a:path w="4695024" h="3315861">
                <a:moveTo>
                  <a:pt x="0" y="0"/>
                </a:moveTo>
                <a:lnTo>
                  <a:pt x="4695024" y="0"/>
                </a:lnTo>
                <a:lnTo>
                  <a:pt x="4695024" y="3315860"/>
                </a:lnTo>
                <a:lnTo>
                  <a:pt x="0" y="3315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0191" y="367836"/>
            <a:ext cx="391100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SZKOŁA, ZESPÓŁ LUB PLACÓWKA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23287" y="367836"/>
            <a:ext cx="9041427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ZESPÓŁ PLACÓWEK OŚWIATOWYCH NR 2 w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Kielcach</a:t>
            </a:r>
            <a:endParaRPr lang="en-US" sz="2524" spc="247" dirty="0">
              <a:solidFill>
                <a:srgbClr val="231F20"/>
              </a:solidFill>
              <a:latin typeface="DM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191" y="2339624"/>
            <a:ext cx="391100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DYREKTOR </a:t>
            </a:r>
            <a:r>
              <a:rPr lang="en-US" sz="2524" spc="247" dirty="0" smtClean="0">
                <a:solidFill>
                  <a:srgbClr val="231F20"/>
                </a:solidFill>
                <a:latin typeface="DM Sans Bold"/>
              </a:rPr>
              <a:t>ZESPOŁU</a:t>
            </a:r>
            <a:endParaRPr lang="pl-PL" sz="2524" spc="247" dirty="0" smtClean="0">
              <a:solidFill>
                <a:srgbClr val="231F20"/>
              </a:solidFill>
              <a:latin typeface="DM Sans Bold"/>
            </a:endParaRPr>
          </a:p>
          <a:p>
            <a:pPr algn="l">
              <a:lnSpc>
                <a:spcPts val="3483"/>
              </a:lnSpc>
            </a:pPr>
            <a:endParaRPr lang="pl-PL" sz="2524" spc="247" dirty="0" smtClean="0">
              <a:solidFill>
                <a:srgbClr val="231F20"/>
              </a:solidFill>
              <a:latin typeface="DM Sans Bold"/>
            </a:endParaRPr>
          </a:p>
          <a:p>
            <a:pPr algn="l">
              <a:lnSpc>
                <a:spcPts val="3483"/>
              </a:lnSpc>
            </a:pPr>
            <a:r>
              <a:rPr lang="pl-PL" sz="2524" spc="247" dirty="0" smtClean="0">
                <a:solidFill>
                  <a:srgbClr val="231F20"/>
                </a:solidFill>
                <a:latin typeface="DM Sans Bold"/>
              </a:rPr>
              <a:t>WICEDYREKTOR ZESPOŁU</a:t>
            </a:r>
            <a:endParaRPr lang="en-US" sz="2524" spc="247" dirty="0">
              <a:solidFill>
                <a:srgbClr val="231F20"/>
              </a:solidFill>
              <a:latin typeface="DM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23287" y="2339624"/>
            <a:ext cx="977209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DYREKTOR ZESPOŁU PLACÓWEK OŚWIATOWYCH NR </a:t>
            </a:r>
            <a:r>
              <a:rPr lang="en-US" sz="2524" spc="247" dirty="0" smtClean="0">
                <a:solidFill>
                  <a:srgbClr val="231F20"/>
                </a:solidFill>
                <a:latin typeface="DM Sans Bold"/>
              </a:rPr>
              <a:t>2</a:t>
            </a:r>
            <a:endParaRPr lang="pl-PL" sz="2524" spc="247" dirty="0" smtClean="0">
              <a:solidFill>
                <a:srgbClr val="231F20"/>
              </a:solidFill>
              <a:latin typeface="DM Sans Bold"/>
            </a:endParaRPr>
          </a:p>
          <a:p>
            <a:pPr algn="l">
              <a:lnSpc>
                <a:spcPts val="3483"/>
              </a:lnSpc>
            </a:pPr>
            <a:endParaRPr lang="pl-PL" sz="2524" spc="247" dirty="0" smtClean="0">
              <a:solidFill>
                <a:srgbClr val="231F20"/>
              </a:solidFill>
              <a:latin typeface="DM Sans Bold"/>
            </a:endParaRPr>
          </a:p>
          <a:p>
            <a:pPr algn="l">
              <a:lnSpc>
                <a:spcPts val="3483"/>
              </a:lnSpc>
            </a:pPr>
            <a:r>
              <a:rPr lang="pl-PL" sz="2524" spc="247" dirty="0" smtClean="0">
                <a:solidFill>
                  <a:srgbClr val="231F20"/>
                </a:solidFill>
                <a:latin typeface="DM Sans Bold"/>
              </a:rPr>
              <a:t>WICEDYREKTOR ZESPOŁU PLACÓWEK OŚWIATOWYCH NR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786310"/>
            <a:ext cx="391100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DZIECKO, MAŁOLETNI LUB UCZEŃ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71968" y="4929186"/>
            <a:ext cx="1292270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OSOBY DO UKOŃCZENIA 18 ROKU ŻYCIA (ZARÓWNO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dziewczęta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jak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i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chłopcy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),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którzy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są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uczniami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 smtClean="0">
                <a:solidFill>
                  <a:srgbClr val="231F20"/>
                </a:solidFill>
                <a:latin typeface="DM Sans Bold"/>
              </a:rPr>
              <a:t>Szkoły</a:t>
            </a:r>
            <a:r>
              <a:rPr lang="pl-PL" sz="2524" spc="247" dirty="0" smtClean="0">
                <a:solidFill>
                  <a:srgbClr val="231F20"/>
                </a:solidFill>
                <a:latin typeface="DM Sans Bold"/>
              </a:rPr>
              <a:t>, wychowankami Internatu/MSOSU</a:t>
            </a:r>
            <a:endParaRPr lang="en-US" sz="2524" spc="247" dirty="0">
              <a:solidFill>
                <a:srgbClr val="231F20"/>
              </a:solidFill>
              <a:latin typeface="DM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191" y="6608806"/>
            <a:ext cx="391100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WOLONTARIUSZE SZKOŁY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20293" y="6608806"/>
            <a:ext cx="13951404" cy="1294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OSOBY W WIEKU POWYŻEJ 13 ROKU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życia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przy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czym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umowę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z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wolontariuszem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w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wieku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poniżej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18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roku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życia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zawiera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się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za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uprzednią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zgodą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jego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DM Sans Bold"/>
              </a:rPr>
              <a:t>rodzica</a:t>
            </a: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191" y="8930811"/>
            <a:ext cx="39110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POLITYKA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39408" y="8901960"/>
            <a:ext cx="1375954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POLITYKĘ OCHRONY OSÓB MAŁOLETNICH Przed Krzywdzeniem w Zespole Placówek Oświatowych nr 2 w Kielcach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39408" cy="10436884"/>
            <a:chOff x="0" y="0"/>
            <a:chExt cx="1169227" cy="2748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9227" cy="2748809"/>
            </a:xfrm>
            <a:custGeom>
              <a:avLst/>
              <a:gdLst/>
              <a:ahLst/>
              <a:cxnLst/>
              <a:rect l="l" t="t" r="r" b="b"/>
              <a:pathLst>
                <a:path w="1169227" h="2748809">
                  <a:moveTo>
                    <a:pt x="0" y="0"/>
                  </a:moveTo>
                  <a:lnTo>
                    <a:pt x="1169227" y="0"/>
                  </a:lnTo>
                  <a:lnTo>
                    <a:pt x="1169227" y="2748809"/>
                  </a:lnTo>
                  <a:lnTo>
                    <a:pt x="0" y="2748809"/>
                  </a:lnTo>
                  <a:close/>
                </a:path>
              </a:pathLst>
            </a:custGeom>
            <a:solidFill>
              <a:srgbClr val="F1D97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69227" cy="2767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458303"/>
            <a:ext cx="4727432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PERSONEL, PRACOWNIK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28457" y="519353"/>
            <a:ext cx="1375954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WSZYSTKIE OSOBY ZATRUDNIONE W </a:t>
            </a:r>
            <a:r>
              <a:rPr lang="en-US" sz="2524" spc="247" dirty="0" smtClean="0">
                <a:solidFill>
                  <a:srgbClr val="231F20"/>
                </a:solidFill>
                <a:latin typeface="DM Sans Bold"/>
              </a:rPr>
              <a:t>SZKOLE</a:t>
            </a:r>
            <a:r>
              <a:rPr lang="pl-PL" sz="2524" spc="247" dirty="0" smtClean="0">
                <a:solidFill>
                  <a:srgbClr val="231F20"/>
                </a:solidFill>
                <a:latin typeface="DM Sans Bold"/>
              </a:rPr>
              <a:t>/INTERNACIE/MIEJSKIM SZKOLNYM OŚRODKIEM SPORTOWYM</a:t>
            </a:r>
            <a:endParaRPr lang="en-US" sz="2524" spc="247" dirty="0">
              <a:solidFill>
                <a:srgbClr val="231F20"/>
              </a:solidFill>
              <a:latin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191" y="2448753"/>
            <a:ext cx="39110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ORGANIZATOR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28457" y="1981752"/>
            <a:ext cx="13759543" cy="173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INSTYTUCJE INNE NIŻ SZKOŁA, ZWIĄZANE Z WYCHOWANIEM, EDUKACJĄ, WYPOCZYNKIEM, LECZENIEM, ŚWIADCZENIEM PORAD PSYCHOLOGICZNYCH, ROZWOJEM DUCHOWYM, UPRAWNIANIEM SPORTU LUB REALIZACJĄ INNYCH ZAINTERESOWAŃ PRZEZ MAŁOLETNICH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191" y="4696101"/>
            <a:ext cx="3991130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OPIEKUNOWIE OSOBY MAŁOLETNIEJ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28457" y="4696101"/>
            <a:ext cx="1375954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DM Sans Bold"/>
              </a:rPr>
              <a:t>OSOBY UPRAWNIONE DO REPREZENTOWANIA OSOBY MAŁOLETNIEJ (RODZICE, OPIEKUNOWIE PRAWNI)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127" y="8554002"/>
            <a:ext cx="4399344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KRYWDZENIE OSOBY MAŁOLETNIEJ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254" y="6848199"/>
            <a:ext cx="39110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STANDARDY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28457" y="6819348"/>
            <a:ext cx="1375954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OMAWIANE STANDARYD OCHRONY OSÓB MAŁOLETNICH PRZED KRZYWDZENIEM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39408" y="8372751"/>
            <a:ext cx="13392150" cy="173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 Bold"/>
              </a:rPr>
              <a:t>POPEŁNIENIE CZYNU ZABRONIONEGO LUB CZYNU KARALNEGO NA SZKODĘ OSOBY MAŁOLETNIEJ PRZEZ JAKĄKOLWIEK OSOBĘ, W TYM PRACOWNIKA ZESPOŁU PLACÓWEK OŚWIATOWYCH NR 2 W KIELCACH LUB ZAGROŻENIE DOBRA MAŁOLETNIEJ W TYM JEJ ZANIEDBANIE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93" y="476250"/>
            <a:ext cx="18250807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8"/>
              </a:lnSpc>
            </a:pPr>
            <a:r>
              <a:rPr lang="en-US" sz="8798" dirty="0" err="1">
                <a:solidFill>
                  <a:srgbClr val="004AAD"/>
                </a:solidFill>
                <a:latin typeface="Alegreya Sans Medium"/>
              </a:rPr>
              <a:t>Krzywdzeniem</a:t>
            </a:r>
            <a:r>
              <a:rPr lang="en-US" sz="8798" dirty="0">
                <a:solidFill>
                  <a:srgbClr val="004AAD"/>
                </a:solidFill>
                <a:latin typeface="Alegreya Sans Medium"/>
              </a:rPr>
              <a:t> jest: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193" y="3994568"/>
            <a:ext cx="3805053" cy="4757575"/>
            <a:chOff x="0" y="0"/>
            <a:chExt cx="1048565" cy="13110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8565" cy="1311054"/>
            </a:xfrm>
            <a:custGeom>
              <a:avLst/>
              <a:gdLst/>
              <a:ahLst/>
              <a:cxnLst/>
              <a:rect l="l" t="t" r="r" b="b"/>
              <a:pathLst>
                <a:path w="1048565" h="1311054">
                  <a:moveTo>
                    <a:pt x="30520" y="0"/>
                  </a:moveTo>
                  <a:lnTo>
                    <a:pt x="1018046" y="0"/>
                  </a:lnTo>
                  <a:cubicBezTo>
                    <a:pt x="1034901" y="0"/>
                    <a:pt x="1048565" y="13664"/>
                    <a:pt x="1048565" y="30520"/>
                  </a:cubicBezTo>
                  <a:lnTo>
                    <a:pt x="1048565" y="1280534"/>
                  </a:lnTo>
                  <a:cubicBezTo>
                    <a:pt x="1048565" y="1288629"/>
                    <a:pt x="1045350" y="1296391"/>
                    <a:pt x="1039626" y="1302115"/>
                  </a:cubicBezTo>
                  <a:cubicBezTo>
                    <a:pt x="1033903" y="1307838"/>
                    <a:pt x="1026140" y="1311054"/>
                    <a:pt x="1018046" y="1311054"/>
                  </a:cubicBezTo>
                  <a:lnTo>
                    <a:pt x="30520" y="1311054"/>
                  </a:lnTo>
                  <a:cubicBezTo>
                    <a:pt x="22425" y="1311054"/>
                    <a:pt x="14663" y="1307838"/>
                    <a:pt x="8939" y="1302115"/>
                  </a:cubicBezTo>
                  <a:cubicBezTo>
                    <a:pt x="3215" y="1296391"/>
                    <a:pt x="0" y="1288629"/>
                    <a:pt x="0" y="1280534"/>
                  </a:cubicBezTo>
                  <a:lnTo>
                    <a:pt x="0" y="30520"/>
                  </a:lnTo>
                  <a:cubicBezTo>
                    <a:pt x="0" y="22425"/>
                    <a:pt x="3215" y="14663"/>
                    <a:pt x="8939" y="8939"/>
                  </a:cubicBezTo>
                  <a:cubicBezTo>
                    <a:pt x="14663" y="3215"/>
                    <a:pt x="22425" y="0"/>
                    <a:pt x="30520" y="0"/>
                  </a:cubicBezTo>
                  <a:close/>
                </a:path>
              </a:pathLst>
            </a:custGeom>
            <a:solidFill>
              <a:srgbClr val="FD8F6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48565" cy="1349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2780" y="4104311"/>
            <a:ext cx="3513879" cy="443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180" spc="39" dirty="0" err="1">
                <a:solidFill>
                  <a:srgbClr val="000000"/>
                </a:solidFill>
                <a:latin typeface="Arial Bold"/>
              </a:rPr>
              <a:t>Przemoc</a:t>
            </a:r>
            <a:r>
              <a:rPr lang="en-US" sz="2180" spc="39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 Bold"/>
              </a:rPr>
              <a:t>fizyczna</a:t>
            </a:r>
            <a:r>
              <a:rPr lang="en-US" sz="2180" spc="39" dirty="0">
                <a:solidFill>
                  <a:srgbClr val="000000"/>
                </a:solidFill>
                <a:latin typeface="Arial Bold"/>
              </a:rPr>
              <a:t> </a:t>
            </a:r>
          </a:p>
          <a:p>
            <a:pPr algn="ctr">
              <a:lnSpc>
                <a:spcPts val="3184"/>
              </a:lnSpc>
            </a:pP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naruszenie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nietykalności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fizycznej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bicie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popychanie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szarpanie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policzkowanie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obezwładnianie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duszenie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parzenie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polewanie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substancjami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żrącymi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użycie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broni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gaszenie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papierosa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osobie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szczypanie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180" spc="39" dirty="0" err="1">
                <a:solidFill>
                  <a:srgbClr val="000000"/>
                </a:solidFill>
                <a:latin typeface="Arial"/>
              </a:rPr>
              <a:t>kopanie</a:t>
            </a:r>
            <a:r>
              <a:rPr lang="en-US" sz="2180" spc="39" dirty="0">
                <a:solidFill>
                  <a:srgbClr val="000000"/>
                </a:solidFill>
                <a:latin typeface="Arial"/>
              </a:rPr>
              <a:t>).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842245" y="3994568"/>
            <a:ext cx="3755219" cy="4757575"/>
            <a:chOff x="0" y="0"/>
            <a:chExt cx="1034833" cy="13110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4833" cy="1311054"/>
            </a:xfrm>
            <a:custGeom>
              <a:avLst/>
              <a:gdLst/>
              <a:ahLst/>
              <a:cxnLst/>
              <a:rect l="l" t="t" r="r" b="b"/>
              <a:pathLst>
                <a:path w="1034833" h="1311054">
                  <a:moveTo>
                    <a:pt x="30925" y="0"/>
                  </a:moveTo>
                  <a:lnTo>
                    <a:pt x="1003908" y="0"/>
                  </a:lnTo>
                  <a:cubicBezTo>
                    <a:pt x="1020987" y="0"/>
                    <a:pt x="1034833" y="13845"/>
                    <a:pt x="1034833" y="30925"/>
                  </a:cubicBezTo>
                  <a:lnTo>
                    <a:pt x="1034833" y="1280129"/>
                  </a:lnTo>
                  <a:cubicBezTo>
                    <a:pt x="1034833" y="1297208"/>
                    <a:pt x="1020987" y="1311054"/>
                    <a:pt x="1003908" y="1311054"/>
                  </a:cubicBezTo>
                  <a:lnTo>
                    <a:pt x="30925" y="1311054"/>
                  </a:lnTo>
                  <a:cubicBezTo>
                    <a:pt x="13845" y="1311054"/>
                    <a:pt x="0" y="1297208"/>
                    <a:pt x="0" y="1280129"/>
                  </a:cubicBezTo>
                  <a:lnTo>
                    <a:pt x="0" y="30925"/>
                  </a:lnTo>
                  <a:cubicBezTo>
                    <a:pt x="0" y="13845"/>
                    <a:pt x="13845" y="0"/>
                    <a:pt x="30925" y="0"/>
                  </a:cubicBezTo>
                  <a:close/>
                </a:path>
              </a:pathLst>
            </a:custGeom>
            <a:solidFill>
              <a:srgbClr val="F6D36A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34833" cy="1349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62915" y="4113836"/>
            <a:ext cx="3513879" cy="459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8"/>
              </a:lnSpc>
            </a:pPr>
            <a:r>
              <a:rPr lang="en-US" sz="2080" spc="37">
                <a:solidFill>
                  <a:srgbClr val="000000"/>
                </a:solidFill>
                <a:latin typeface="Arial Bold"/>
              </a:rPr>
              <a:t>Przemoc emocjonalna</a:t>
            </a:r>
          </a:p>
          <a:p>
            <a:pPr algn="ctr">
              <a:lnSpc>
                <a:spcPts val="3038"/>
              </a:lnSpc>
            </a:pPr>
            <a:r>
              <a:rPr lang="en-US" sz="2080" spc="37">
                <a:solidFill>
                  <a:srgbClr val="000000"/>
                </a:solidFill>
                <a:latin typeface="Arial"/>
              </a:rPr>
              <a:t>naruszenie godności osobistej (wyśmiewanie poglądów, religii, pochodzenia, narzucanie własnych poglądów, wmawianie choroby psychicznej, izolacja społeczna, karanie przez odebranie uczuć, poniżanie, stała krytyka, ograniczenie snu).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597464" y="3994568"/>
            <a:ext cx="3589061" cy="4757575"/>
            <a:chOff x="0" y="0"/>
            <a:chExt cx="989044" cy="131105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9044" cy="1311054"/>
            </a:xfrm>
            <a:custGeom>
              <a:avLst/>
              <a:gdLst/>
              <a:ahLst/>
              <a:cxnLst/>
              <a:rect l="l" t="t" r="r" b="b"/>
              <a:pathLst>
                <a:path w="989044" h="1311054">
                  <a:moveTo>
                    <a:pt x="32356" y="0"/>
                  </a:moveTo>
                  <a:lnTo>
                    <a:pt x="956688" y="0"/>
                  </a:lnTo>
                  <a:cubicBezTo>
                    <a:pt x="974558" y="0"/>
                    <a:pt x="989044" y="14486"/>
                    <a:pt x="989044" y="32356"/>
                  </a:cubicBezTo>
                  <a:lnTo>
                    <a:pt x="989044" y="1278698"/>
                  </a:lnTo>
                  <a:cubicBezTo>
                    <a:pt x="989044" y="1296567"/>
                    <a:pt x="974558" y="1311054"/>
                    <a:pt x="956688" y="1311054"/>
                  </a:cubicBezTo>
                  <a:lnTo>
                    <a:pt x="32356" y="1311054"/>
                  </a:lnTo>
                  <a:cubicBezTo>
                    <a:pt x="14486" y="1311054"/>
                    <a:pt x="0" y="1296567"/>
                    <a:pt x="0" y="1278698"/>
                  </a:cubicBezTo>
                  <a:lnTo>
                    <a:pt x="0" y="32356"/>
                  </a:lnTo>
                  <a:cubicBezTo>
                    <a:pt x="0" y="14486"/>
                    <a:pt x="14486" y="0"/>
                    <a:pt x="32356" y="0"/>
                  </a:cubicBezTo>
                  <a:close/>
                </a:path>
              </a:pathLst>
            </a:custGeom>
            <a:solidFill>
              <a:srgbClr val="AFDED9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89044" cy="1349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672646" y="4104311"/>
            <a:ext cx="3513879" cy="363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180" spc="39">
                <a:solidFill>
                  <a:srgbClr val="000000"/>
                </a:solidFill>
                <a:latin typeface="Arial Bold"/>
              </a:rPr>
              <a:t>Przemoc seksualna</a:t>
            </a:r>
          </a:p>
          <a:p>
            <a:pPr algn="ctr">
              <a:lnSpc>
                <a:spcPts val="3184"/>
              </a:lnSpc>
            </a:pPr>
            <a:r>
              <a:rPr lang="en-US" sz="2180" spc="39">
                <a:solidFill>
                  <a:srgbClr val="000000"/>
                </a:solidFill>
                <a:latin typeface="Arial"/>
              </a:rPr>
              <a:t>angażowanie osoby małoletniej w aktywność seksualną przez osobę dorosłą; wykorzystywanie seksualne odnosi się do zachować z kontaktem fizycznym oraz bez kontaktu fizycznego.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186525" y="3994568"/>
            <a:ext cx="3589061" cy="4757575"/>
            <a:chOff x="0" y="0"/>
            <a:chExt cx="989044" cy="131105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9044" cy="1311054"/>
            </a:xfrm>
            <a:custGeom>
              <a:avLst/>
              <a:gdLst/>
              <a:ahLst/>
              <a:cxnLst/>
              <a:rect l="l" t="t" r="r" b="b"/>
              <a:pathLst>
                <a:path w="989044" h="1311054">
                  <a:moveTo>
                    <a:pt x="32356" y="0"/>
                  </a:moveTo>
                  <a:lnTo>
                    <a:pt x="956688" y="0"/>
                  </a:lnTo>
                  <a:cubicBezTo>
                    <a:pt x="974558" y="0"/>
                    <a:pt x="989044" y="14486"/>
                    <a:pt x="989044" y="32356"/>
                  </a:cubicBezTo>
                  <a:lnTo>
                    <a:pt x="989044" y="1278698"/>
                  </a:lnTo>
                  <a:cubicBezTo>
                    <a:pt x="989044" y="1296567"/>
                    <a:pt x="974558" y="1311054"/>
                    <a:pt x="956688" y="1311054"/>
                  </a:cubicBezTo>
                  <a:lnTo>
                    <a:pt x="32356" y="1311054"/>
                  </a:lnTo>
                  <a:cubicBezTo>
                    <a:pt x="14486" y="1311054"/>
                    <a:pt x="0" y="1296567"/>
                    <a:pt x="0" y="1278698"/>
                  </a:cubicBezTo>
                  <a:lnTo>
                    <a:pt x="0" y="32356"/>
                  </a:lnTo>
                  <a:cubicBezTo>
                    <a:pt x="0" y="14486"/>
                    <a:pt x="14486" y="0"/>
                    <a:pt x="32356" y="0"/>
                  </a:cubicBezTo>
                  <a:close/>
                </a:path>
              </a:pathLst>
            </a:custGeom>
            <a:solidFill>
              <a:srgbClr val="ADE196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89044" cy="1349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224116" y="4123361"/>
            <a:ext cx="3513879" cy="472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1980" spc="35">
                <a:solidFill>
                  <a:srgbClr val="000000"/>
                </a:solidFill>
                <a:latin typeface="Arial Bold"/>
              </a:rPr>
              <a:t>Przemoc ekonomiczna</a:t>
            </a:r>
          </a:p>
          <a:p>
            <a:pPr algn="ctr">
              <a:lnSpc>
                <a:spcPts val="2892"/>
              </a:lnSpc>
            </a:pPr>
            <a:r>
              <a:rPr lang="en-US" sz="1980" spc="35">
                <a:solidFill>
                  <a:srgbClr val="000000"/>
                </a:solidFill>
                <a:latin typeface="Arial"/>
              </a:rPr>
              <a:t>naruszenie własności (odbieranie zarobionych pieniędzy, uniemożliwianie podjęcia pracy zarobkowej, nie zaspakajanie podstawowych potrzeb, wynoszenie z domu wspólnej własności, odmawianie płacenia alimentów, nie opłacanie wspólnych opłat i rat, nie oddawanie pożyczek).</a:t>
            </a:r>
          </a:p>
          <a:p>
            <a:pPr algn="ctr">
              <a:lnSpc>
                <a:spcPts val="2892"/>
              </a:lnSpc>
            </a:pPr>
            <a:endParaRPr/>
          </a:p>
        </p:txBody>
      </p:sp>
      <p:grpSp>
        <p:nvGrpSpPr>
          <p:cNvPr id="19" name="Group 19"/>
          <p:cNvGrpSpPr/>
          <p:nvPr/>
        </p:nvGrpSpPr>
        <p:grpSpPr>
          <a:xfrm>
            <a:off x="14775587" y="3994568"/>
            <a:ext cx="3512413" cy="4863708"/>
            <a:chOff x="0" y="0"/>
            <a:chExt cx="989044" cy="131105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9044" cy="1311054"/>
            </a:xfrm>
            <a:custGeom>
              <a:avLst/>
              <a:gdLst/>
              <a:ahLst/>
              <a:cxnLst/>
              <a:rect l="l" t="t" r="r" b="b"/>
              <a:pathLst>
                <a:path w="989044" h="1311054">
                  <a:moveTo>
                    <a:pt x="32356" y="0"/>
                  </a:moveTo>
                  <a:lnTo>
                    <a:pt x="956688" y="0"/>
                  </a:lnTo>
                  <a:cubicBezTo>
                    <a:pt x="974558" y="0"/>
                    <a:pt x="989044" y="14486"/>
                    <a:pt x="989044" y="32356"/>
                  </a:cubicBezTo>
                  <a:lnTo>
                    <a:pt x="989044" y="1278698"/>
                  </a:lnTo>
                  <a:cubicBezTo>
                    <a:pt x="989044" y="1296567"/>
                    <a:pt x="974558" y="1311054"/>
                    <a:pt x="956688" y="1311054"/>
                  </a:cubicBezTo>
                  <a:lnTo>
                    <a:pt x="32356" y="1311054"/>
                  </a:lnTo>
                  <a:cubicBezTo>
                    <a:pt x="14486" y="1311054"/>
                    <a:pt x="0" y="1296567"/>
                    <a:pt x="0" y="1278698"/>
                  </a:cubicBezTo>
                  <a:lnTo>
                    <a:pt x="0" y="32356"/>
                  </a:lnTo>
                  <a:cubicBezTo>
                    <a:pt x="0" y="14486"/>
                    <a:pt x="14486" y="0"/>
                    <a:pt x="32356" y="0"/>
                  </a:cubicBezTo>
                  <a:close/>
                </a:path>
              </a:pathLst>
            </a:custGeom>
            <a:solidFill>
              <a:srgbClr val="F4C0E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89044" cy="1349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813178" y="4113836"/>
            <a:ext cx="3513879" cy="420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8"/>
              </a:lnSpc>
            </a:pPr>
            <a:r>
              <a:rPr lang="en-US" sz="2080" spc="37">
                <a:solidFill>
                  <a:srgbClr val="000000"/>
                </a:solidFill>
                <a:latin typeface="Arial Bold"/>
              </a:rPr>
              <a:t>Zaniedbanie</a:t>
            </a:r>
          </a:p>
          <a:p>
            <a:pPr algn="ctr">
              <a:lnSpc>
                <a:spcPts val="3038"/>
              </a:lnSpc>
            </a:pPr>
            <a:r>
              <a:rPr lang="en-US" sz="2080" spc="37">
                <a:solidFill>
                  <a:srgbClr val="000000"/>
                </a:solidFill>
                <a:latin typeface="Arial"/>
              </a:rPr>
              <a:t>niezapewnienie zaspokojenia podstawowych potrzeb ze strony bliskich, zaniedbanie potrzeb żywieniowych, ograniczenia dostępu do opieki, brak okazywania uczuć, odtrącenie lekceważenie potrzeb emocjonalnych.</a:t>
            </a:r>
          </a:p>
          <a:p>
            <a:pPr algn="ctr">
              <a:lnSpc>
                <a:spcPts val="2892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61667" y="4075094"/>
            <a:ext cx="1952540" cy="1345240"/>
          </a:xfrm>
          <a:custGeom>
            <a:avLst/>
            <a:gdLst/>
            <a:ahLst/>
            <a:cxnLst/>
            <a:rect l="l" t="t" r="r" b="b"/>
            <a:pathLst>
              <a:path w="1952540" h="1345240">
                <a:moveTo>
                  <a:pt x="0" y="0"/>
                </a:moveTo>
                <a:lnTo>
                  <a:pt x="1952540" y="0"/>
                </a:lnTo>
                <a:lnTo>
                  <a:pt x="1952540" y="1345240"/>
                </a:lnTo>
                <a:lnTo>
                  <a:pt x="0" y="134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37937" y="2904645"/>
            <a:ext cx="757030" cy="988994"/>
          </a:xfrm>
          <a:custGeom>
            <a:avLst/>
            <a:gdLst/>
            <a:ahLst/>
            <a:cxnLst/>
            <a:rect l="l" t="t" r="r" b="b"/>
            <a:pathLst>
              <a:path w="757030" h="988994">
                <a:moveTo>
                  <a:pt x="0" y="0"/>
                </a:moveTo>
                <a:lnTo>
                  <a:pt x="757030" y="0"/>
                </a:lnTo>
                <a:lnTo>
                  <a:pt x="757030" y="988993"/>
                </a:lnTo>
                <a:lnTo>
                  <a:pt x="0" y="98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0960" y="5935617"/>
            <a:ext cx="3019307" cy="3115608"/>
          </a:xfrm>
          <a:custGeom>
            <a:avLst/>
            <a:gdLst/>
            <a:ahLst/>
            <a:cxnLst/>
            <a:rect l="l" t="t" r="r" b="b"/>
            <a:pathLst>
              <a:path w="3019307" h="3115608">
                <a:moveTo>
                  <a:pt x="0" y="0"/>
                </a:moveTo>
                <a:lnTo>
                  <a:pt x="3019308" y="0"/>
                </a:lnTo>
                <a:lnTo>
                  <a:pt x="3019308" y="3115608"/>
                </a:lnTo>
                <a:lnTo>
                  <a:pt x="0" y="3115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54098" y="1317142"/>
            <a:ext cx="3088974" cy="2757952"/>
          </a:xfrm>
          <a:custGeom>
            <a:avLst/>
            <a:gdLst/>
            <a:ahLst/>
            <a:cxnLst/>
            <a:rect l="l" t="t" r="r" b="b"/>
            <a:pathLst>
              <a:path w="3088974" h="2757952">
                <a:moveTo>
                  <a:pt x="0" y="0"/>
                </a:moveTo>
                <a:lnTo>
                  <a:pt x="3088973" y="0"/>
                </a:lnTo>
                <a:lnTo>
                  <a:pt x="3088973" y="2757952"/>
                </a:lnTo>
                <a:lnTo>
                  <a:pt x="0" y="2757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15002" y="6742067"/>
            <a:ext cx="3278191" cy="3363587"/>
          </a:xfrm>
          <a:custGeom>
            <a:avLst/>
            <a:gdLst/>
            <a:ahLst/>
            <a:cxnLst/>
            <a:rect l="l" t="t" r="r" b="b"/>
            <a:pathLst>
              <a:path w="3278191" h="3363587">
                <a:moveTo>
                  <a:pt x="0" y="0"/>
                </a:moveTo>
                <a:lnTo>
                  <a:pt x="3278191" y="0"/>
                </a:lnTo>
                <a:lnTo>
                  <a:pt x="3278191" y="3363587"/>
                </a:lnTo>
                <a:lnTo>
                  <a:pt x="0" y="336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6115" y="1317142"/>
            <a:ext cx="2788998" cy="2105280"/>
          </a:xfrm>
          <a:custGeom>
            <a:avLst/>
            <a:gdLst/>
            <a:ahLst/>
            <a:cxnLst/>
            <a:rect l="l" t="t" r="r" b="b"/>
            <a:pathLst>
              <a:path w="2788998" h="2105280">
                <a:moveTo>
                  <a:pt x="0" y="0"/>
                </a:moveTo>
                <a:lnTo>
                  <a:pt x="2788998" y="0"/>
                </a:lnTo>
                <a:lnTo>
                  <a:pt x="2788998" y="2105280"/>
                </a:lnTo>
                <a:lnTo>
                  <a:pt x="0" y="2105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2404" y="3359150"/>
            <a:ext cx="4308327" cy="17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Wymogi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dotyczące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bezpiecznych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relacji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między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małoletnimi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, </a:t>
            </a:r>
            <a:r>
              <a:rPr lang="pl-PL" sz="2499" dirty="0" smtClean="0">
                <a:solidFill>
                  <a:srgbClr val="004AAD"/>
                </a:solidFill>
                <a:latin typeface="Times New Roman Bold"/>
              </a:rPr>
              <a:t/>
            </a:r>
            <a:br>
              <a:rPr lang="pl-PL" sz="2499" dirty="0" smtClean="0">
                <a:solidFill>
                  <a:srgbClr val="004AAD"/>
                </a:solidFill>
                <a:latin typeface="Times New Roman Bold"/>
              </a:rPr>
            </a:br>
            <a:r>
              <a:rPr lang="en-US" sz="2499" dirty="0" smtClean="0">
                <a:solidFill>
                  <a:srgbClr val="004AAD"/>
                </a:solidFill>
                <a:latin typeface="Times New Roman Bold"/>
              </a:rPr>
              <a:t>a 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w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szczególności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zachowania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niedozwolone</a:t>
            </a:r>
            <a:endParaRPr lang="en-US" sz="2499" dirty="0">
              <a:solidFill>
                <a:srgbClr val="004AAD"/>
              </a:solidFill>
              <a:latin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-7256"/>
            <a:ext cx="18288000" cy="233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004AAD"/>
                </a:solidFill>
                <a:latin typeface="Alegreya Sans Medium"/>
              </a:rPr>
              <a:t>Co określają Standardy Ochrony Małoletnich Przed Krzywdzeniem?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29610" y="3172913"/>
            <a:ext cx="4308327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Times New Roman Bold"/>
              </a:rPr>
              <a:t>Zasady korzystania z urządzeń elektronicznych z dostępem do sieci Internetowej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61756" y="3984625"/>
            <a:ext cx="4308327" cy="222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Times New Roman Bold"/>
              </a:rPr>
              <a:t>Procedury ochrony małoletnich przed treściami szkodliwymi i zagrożeniami w sieci Internetowej oraz utrwalonymi w innej formie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81535" y="6646817"/>
            <a:ext cx="4308327" cy="222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Zakres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zadań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poszczególnych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pracowników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szkoły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pl-PL" sz="2499" dirty="0" smtClean="0">
                <a:solidFill>
                  <a:srgbClr val="004AAD"/>
                </a:solidFill>
                <a:latin typeface="Times New Roman Bold"/>
              </a:rPr>
              <a:t/>
            </a:r>
            <a:br>
              <a:rPr lang="pl-PL" sz="2499" dirty="0" smtClean="0">
                <a:solidFill>
                  <a:srgbClr val="004AAD"/>
                </a:solidFill>
                <a:latin typeface="Times New Roman Bold"/>
              </a:rPr>
            </a:br>
            <a:r>
              <a:rPr lang="en-US" sz="2499" dirty="0" smtClean="0">
                <a:solidFill>
                  <a:srgbClr val="004AAD"/>
                </a:solidFill>
                <a:latin typeface="Times New Roman Bold"/>
              </a:rPr>
              <a:t>w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przypadku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podejrzenia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lub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uzyskania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informacji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,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że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dziecko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jest </a:t>
            </a:r>
            <a:r>
              <a:rPr lang="en-US" sz="2499" dirty="0" err="1">
                <a:solidFill>
                  <a:srgbClr val="004AAD"/>
                </a:solidFill>
                <a:latin typeface="Times New Roman Bold"/>
              </a:rPr>
              <a:t>krzywdzone</a:t>
            </a:r>
            <a:r>
              <a:rPr lang="en-US" sz="2499" dirty="0">
                <a:solidFill>
                  <a:srgbClr val="004AAD"/>
                </a:solidFill>
                <a:latin typeface="Times New Roman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83773" y="7398171"/>
            <a:ext cx="4308327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Times New Roman Bold"/>
              </a:rPr>
              <a:t>Zasady ustalenia planu wsparcia małoletniego po ujawnieniu krzywdzenia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79097" y="3056938"/>
            <a:ext cx="12492912" cy="353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4AAD"/>
                </a:solidFill>
                <a:latin typeface="Times New Roman Bold"/>
              </a:rPr>
              <a:t>Założenia Standardów Ochrony Małoletnich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4AAD"/>
                </a:solidFill>
                <a:latin typeface="Times New Roman Bold"/>
              </a:rPr>
              <a:t>Przed Krzywdzeniem</a:t>
            </a:r>
          </a:p>
        </p:txBody>
      </p:sp>
      <p:sp>
        <p:nvSpPr>
          <p:cNvPr id="3" name="Freeform 3"/>
          <p:cNvSpPr/>
          <p:nvPr/>
        </p:nvSpPr>
        <p:spPr>
          <a:xfrm>
            <a:off x="138204" y="226994"/>
            <a:ext cx="6481785" cy="2184682"/>
          </a:xfrm>
          <a:custGeom>
            <a:avLst/>
            <a:gdLst/>
            <a:ahLst/>
            <a:cxnLst/>
            <a:rect l="l" t="t" r="r" b="b"/>
            <a:pathLst>
              <a:path w="6481785" h="2184682">
                <a:moveTo>
                  <a:pt x="0" y="0"/>
                </a:moveTo>
                <a:lnTo>
                  <a:pt x="6481785" y="0"/>
                </a:lnTo>
                <a:lnTo>
                  <a:pt x="6481785" y="2184682"/>
                </a:lnTo>
                <a:lnTo>
                  <a:pt x="0" y="218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5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1273</Words>
  <Application>Microsoft Office PowerPoint</Application>
  <PresentationFormat>Niestandardowy</PresentationFormat>
  <Paragraphs>152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8" baseType="lpstr">
      <vt:lpstr>Arial</vt:lpstr>
      <vt:lpstr>Calibri</vt:lpstr>
      <vt:lpstr>Oswald Bold</vt:lpstr>
      <vt:lpstr>Oswald</vt:lpstr>
      <vt:lpstr>Alegreya Sans Medium</vt:lpstr>
      <vt:lpstr>Times New Roman Bold</vt:lpstr>
      <vt:lpstr>Times New Roman</vt:lpstr>
      <vt:lpstr>Alegreya Sans Bold</vt:lpstr>
      <vt:lpstr>DM Sans Bold</vt:lpstr>
      <vt:lpstr>Arial Bold</vt:lpstr>
      <vt:lpstr>Times New Roman Bold Italics</vt:lpstr>
      <vt:lpstr>Alegreya Sans</vt:lpstr>
      <vt:lpstr>Open Sans Bold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</dc:title>
  <dc:creator>Dagmara</dc:creator>
  <cp:lastModifiedBy>Dagmara</cp:lastModifiedBy>
  <cp:revision>17</cp:revision>
  <dcterms:created xsi:type="dcterms:W3CDTF">2006-08-16T00:00:00Z</dcterms:created>
  <dcterms:modified xsi:type="dcterms:W3CDTF">2024-09-06T09:40:10Z</dcterms:modified>
  <dc:identifier>DAGEcjqSc1U</dc:identifier>
</cp:coreProperties>
</file>